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25" r:id="rId23"/>
    <p:sldId id="326" r:id="rId24"/>
    <p:sldId id="323" r:id="rId25"/>
    <p:sldId id="327" r:id="rId26"/>
    <p:sldId id="328" r:id="rId27"/>
    <p:sldId id="329" r:id="rId28"/>
    <p:sldId id="330" r:id="rId29"/>
    <p:sldId id="335" r:id="rId30"/>
    <p:sldId id="324" r:id="rId31"/>
    <p:sldId id="331" r:id="rId32"/>
    <p:sldId id="332" r:id="rId33"/>
    <p:sldId id="333" r:id="rId34"/>
    <p:sldId id="334" r:id="rId35"/>
    <p:sldId id="337" r:id="rId36"/>
    <p:sldId id="336" r:id="rId37"/>
    <p:sldId id="338" r:id="rId38"/>
    <p:sldId id="339" r:id="rId39"/>
    <p:sldId id="340" r:id="rId40"/>
    <p:sldId id="341" r:id="rId41"/>
    <p:sldId id="320" r:id="rId42"/>
    <p:sldId id="299" r:id="rId43"/>
    <p:sldId id="345" r:id="rId44"/>
    <p:sldId id="344" r:id="rId45"/>
    <p:sldId id="353" r:id="rId46"/>
    <p:sldId id="347" r:id="rId47"/>
    <p:sldId id="343" r:id="rId48"/>
    <p:sldId id="342" r:id="rId49"/>
    <p:sldId id="346" r:id="rId50"/>
    <p:sldId id="348" r:id="rId51"/>
    <p:sldId id="350" r:id="rId52"/>
    <p:sldId id="34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52" r:id="rId66"/>
    <p:sldId id="313" r:id="rId67"/>
    <p:sldId id="314" r:id="rId68"/>
    <p:sldId id="315" r:id="rId69"/>
    <p:sldId id="351" r:id="rId70"/>
    <p:sldId id="354" r:id="rId71"/>
    <p:sldId id="355" r:id="rId72"/>
    <p:sldId id="356" r:id="rId73"/>
    <p:sldId id="316" r:id="rId74"/>
    <p:sldId id="317" r:id="rId75"/>
    <p:sldId id="318" r:id="rId76"/>
    <p:sldId id="319" r:id="rId77"/>
    <p:sldId id="297" r:id="rId78"/>
    <p:sldId id="321" r:id="rId79"/>
    <p:sldId id="322" r:id="rId80"/>
    <p:sldId id="357" r:id="rId81"/>
    <p:sldId id="298" r:id="rId82"/>
  </p:sldIdLst>
  <p:sldSz cx="12192000" cy="6858000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iyan Todorov" initials="KT" lastIdx="1" clrIdx="0">
    <p:extLst>
      <p:ext uri="{19B8F6BF-5375-455C-9EA6-DF929625EA0E}">
        <p15:presenceInfo xmlns:p15="http://schemas.microsoft.com/office/powerpoint/2012/main" userId="e00361250c3ddb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83E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microsoft.com/office/2016/11/relationships/changesInfo" Target="changesInfos/changesInfo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ev, Desislav (D.)" userId="S::dandree2@visteon.com::820cc638-4cb5-4b47-af36-bf66c69694a2" providerId="AD" clId="Web-{CC162070-2B99-E71D-5A98-F4EF1D7FF0F0}"/>
    <pc:docChg chg="modSld">
      <pc:chgData name="Andreev, Desislav (D.)" userId="S::dandree2@visteon.com::820cc638-4cb5-4b47-af36-bf66c69694a2" providerId="AD" clId="Web-{CC162070-2B99-E71D-5A98-F4EF1D7FF0F0}" dt="2018-12-03T07:46:15.934" v="56" actId="1076"/>
      <pc:docMkLst>
        <pc:docMk/>
      </pc:docMkLst>
      <pc:sldChg chg="modSp">
        <pc:chgData name="Andreev, Desislav (D.)" userId="S::dandree2@visteon.com::820cc638-4cb5-4b47-af36-bf66c69694a2" providerId="AD" clId="Web-{CC162070-2B99-E71D-5A98-F4EF1D7FF0F0}" dt="2018-12-03T07:32:55.231" v="5" actId="20577"/>
        <pc:sldMkLst>
          <pc:docMk/>
          <pc:sldMk cId="0" sldId="256"/>
        </pc:sldMkLst>
        <pc:spChg chg="mod">
          <ac:chgData name="Andreev, Desislav (D.)" userId="S::dandree2@visteon.com::820cc638-4cb5-4b47-af36-bf66c69694a2" providerId="AD" clId="Web-{CC162070-2B99-E71D-5A98-F4EF1D7FF0F0}" dt="2018-12-03T07:32:55.231" v="5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Andreev, Desislav (D.)" userId="S::dandree2@visteon.com::820cc638-4cb5-4b47-af36-bf66c69694a2" providerId="AD" clId="Web-{CC162070-2B99-E71D-5A98-F4EF1D7FF0F0}" dt="2018-12-03T07:36:51.168" v="6" actId="20577"/>
        <pc:sldMkLst>
          <pc:docMk/>
          <pc:sldMk cId="0" sldId="265"/>
        </pc:sldMkLst>
        <pc:spChg chg="mod">
          <ac:chgData name="Andreev, Desislav (D.)" userId="S::dandree2@visteon.com::820cc638-4cb5-4b47-af36-bf66c69694a2" providerId="AD" clId="Web-{CC162070-2B99-E71D-5A98-F4EF1D7FF0F0}" dt="2018-12-03T07:36:51.168" v="6" actId="20577"/>
          <ac:spMkLst>
            <pc:docMk/>
            <pc:sldMk cId="0" sldId="265"/>
            <ac:spMk id="7" creationId="{00000000-0000-0000-0000-000000000000}"/>
          </ac:spMkLst>
        </pc:spChg>
      </pc:sldChg>
      <pc:sldChg chg="modSp">
        <pc:chgData name="Andreev, Desislav (D.)" userId="S::dandree2@visteon.com::820cc638-4cb5-4b47-af36-bf66c69694a2" providerId="AD" clId="Web-{CC162070-2B99-E71D-5A98-F4EF1D7FF0F0}" dt="2018-12-03T07:38:18.168" v="7" actId="1076"/>
        <pc:sldMkLst>
          <pc:docMk/>
          <pc:sldMk cId="291463348" sldId="327"/>
        </pc:sldMkLst>
        <pc:picChg chg="mod">
          <ac:chgData name="Andreev, Desislav (D.)" userId="S::dandree2@visteon.com::820cc638-4cb5-4b47-af36-bf66c69694a2" providerId="AD" clId="Web-{CC162070-2B99-E71D-5A98-F4EF1D7FF0F0}" dt="2018-12-03T07:38:18.168" v="7" actId="1076"/>
          <ac:picMkLst>
            <pc:docMk/>
            <pc:sldMk cId="291463348" sldId="327"/>
            <ac:picMk id="6146" creationId="{00000000-0000-0000-0000-000000000000}"/>
          </ac:picMkLst>
        </pc:picChg>
      </pc:sldChg>
      <pc:sldChg chg="modSp">
        <pc:chgData name="Andreev, Desislav (D.)" userId="S::dandree2@visteon.com::820cc638-4cb5-4b47-af36-bf66c69694a2" providerId="AD" clId="Web-{CC162070-2B99-E71D-5A98-F4EF1D7FF0F0}" dt="2018-12-03T07:38:30.746" v="9" actId="1076"/>
        <pc:sldMkLst>
          <pc:docMk/>
          <pc:sldMk cId="1152768612" sldId="328"/>
        </pc:sldMkLst>
        <pc:picChg chg="mod">
          <ac:chgData name="Andreev, Desislav (D.)" userId="S::dandree2@visteon.com::820cc638-4cb5-4b47-af36-bf66c69694a2" providerId="AD" clId="Web-{CC162070-2B99-E71D-5A98-F4EF1D7FF0F0}" dt="2018-12-03T07:38:30.746" v="9" actId="1076"/>
          <ac:picMkLst>
            <pc:docMk/>
            <pc:sldMk cId="1152768612" sldId="328"/>
            <ac:picMk id="7172" creationId="{00000000-0000-0000-0000-000000000000}"/>
          </ac:picMkLst>
        </pc:picChg>
      </pc:sldChg>
      <pc:sldChg chg="modSp">
        <pc:chgData name="Andreev, Desislav (D.)" userId="S::dandree2@visteon.com::820cc638-4cb5-4b47-af36-bf66c69694a2" providerId="AD" clId="Web-{CC162070-2B99-E71D-5A98-F4EF1D7FF0F0}" dt="2018-12-03T07:46:15.934" v="56" actId="1076"/>
        <pc:sldMkLst>
          <pc:docMk/>
          <pc:sldMk cId="1993932781" sldId="332"/>
        </pc:sldMkLst>
        <pc:spChg chg="mod">
          <ac:chgData name="Andreev, Desislav (D.)" userId="S::dandree2@visteon.com::820cc638-4cb5-4b47-af36-bf66c69694a2" providerId="AD" clId="Web-{CC162070-2B99-E71D-5A98-F4EF1D7FF0F0}" dt="2018-12-03T07:46:15.934" v="56" actId="1076"/>
          <ac:spMkLst>
            <pc:docMk/>
            <pc:sldMk cId="1993932781" sldId="332"/>
            <ac:spMk id="6" creationId="{00000000-0000-0000-0000-000000000000}"/>
          </ac:spMkLst>
        </pc:spChg>
        <pc:cxnChg chg="mod">
          <ac:chgData name="Andreev, Desislav (D.)" userId="S::dandree2@visteon.com::820cc638-4cb5-4b47-af36-bf66c69694a2" providerId="AD" clId="Web-{CC162070-2B99-E71D-5A98-F4EF1D7FF0F0}" dt="2018-12-03T07:40:04.496" v="20" actId="14100"/>
          <ac:cxnSpMkLst>
            <pc:docMk/>
            <pc:sldMk cId="1993932781" sldId="332"/>
            <ac:cxnSpMk id="50" creationId="{00000000-0000-0000-0000-000000000000}"/>
          </ac:cxnSpMkLst>
        </pc:cxnChg>
      </pc:sldChg>
      <pc:sldChg chg="modSp">
        <pc:chgData name="Andreev, Desislav (D.)" userId="S::dandree2@visteon.com::820cc638-4cb5-4b47-af36-bf66c69694a2" providerId="AD" clId="Web-{CC162070-2B99-E71D-5A98-F4EF1D7FF0F0}" dt="2018-12-03T07:43:45.090" v="55"/>
        <pc:sldMkLst>
          <pc:docMk/>
          <pc:sldMk cId="1290099787" sldId="335"/>
        </pc:sldMkLst>
        <pc:graphicFrameChg chg="mod modGraphic">
          <ac:chgData name="Andreev, Desislav (D.)" userId="S::dandree2@visteon.com::820cc638-4cb5-4b47-af36-bf66c69694a2" providerId="AD" clId="Web-{CC162070-2B99-E71D-5A98-F4EF1D7FF0F0}" dt="2018-12-03T07:43:45.090" v="55"/>
          <ac:graphicFrameMkLst>
            <pc:docMk/>
            <pc:sldMk cId="1290099787" sldId="335"/>
            <ac:graphicFrameMk id="6" creationId="{00000000-0000-0000-0000-000000000000}"/>
          </ac:graphicFrameMkLst>
        </pc:graphicFrameChg>
      </pc:sldChg>
    </pc:docChg>
  </pc:docChgLst>
  <pc:docChgLst>
    <pc:chgData name="Todorov, Kristiyan (K.)" userId="S::ktodoro2@visteon.com::fd6cccf2-9b36-4c26-a78e-076f591950cd" providerId="AD" clId="Web-{41250416-EC82-477B-E605-EDBF07662E29}"/>
    <pc:docChg chg="modSld">
      <pc:chgData name="Todorov, Kristiyan (K.)" userId="S::ktodoro2@visteon.com::fd6cccf2-9b36-4c26-a78e-076f591950cd" providerId="AD" clId="Web-{41250416-EC82-477B-E605-EDBF07662E29}" dt="2018-12-06T11:21:52.496" v="43"/>
      <pc:docMkLst>
        <pc:docMk/>
      </pc:docMkLst>
      <pc:sldChg chg="modSp">
        <pc:chgData name="Todorov, Kristiyan (K.)" userId="S::ktodoro2@visteon.com::fd6cccf2-9b36-4c26-a78e-076f591950cd" providerId="AD" clId="Web-{41250416-EC82-477B-E605-EDBF07662E29}" dt="2018-12-06T11:20:06.840" v="31" actId="20577"/>
        <pc:sldMkLst>
          <pc:docMk/>
          <pc:sldMk cId="1910255244" sldId="312"/>
        </pc:sldMkLst>
        <pc:spChg chg="mod">
          <ac:chgData name="Todorov, Kristiyan (K.)" userId="S::ktodoro2@visteon.com::fd6cccf2-9b36-4c26-a78e-076f591950cd" providerId="AD" clId="Web-{41250416-EC82-477B-E605-EDBF07662E29}" dt="2018-12-06T11:20:06.840" v="31" actId="20577"/>
          <ac:spMkLst>
            <pc:docMk/>
            <pc:sldMk cId="1910255244" sldId="312"/>
            <ac:spMk id="1814" creationId="{00000000-0000-0000-0000-000000000000}"/>
          </ac:spMkLst>
        </pc:spChg>
      </pc:sldChg>
      <pc:sldChg chg="modSp">
        <pc:chgData name="Todorov, Kristiyan (K.)" userId="S::ktodoro2@visteon.com::fd6cccf2-9b36-4c26-a78e-076f591950cd" providerId="AD" clId="Web-{41250416-EC82-477B-E605-EDBF07662E29}" dt="2018-12-06T11:17:56.326" v="25"/>
        <pc:sldMkLst>
          <pc:docMk/>
          <pc:sldMk cId="3478107320" sldId="345"/>
        </pc:sldMkLst>
        <pc:cxnChg chg="mod">
          <ac:chgData name="Todorov, Kristiyan (K.)" userId="S::ktodoro2@visteon.com::fd6cccf2-9b36-4c26-a78e-076f591950cd" providerId="AD" clId="Web-{41250416-EC82-477B-E605-EDBF07662E29}" dt="2018-12-06T11:17:56.326" v="25"/>
          <ac:cxnSpMkLst>
            <pc:docMk/>
            <pc:sldMk cId="3478107320" sldId="345"/>
            <ac:cxnSpMk id="3" creationId="{00000000-0000-0000-0000-000000000000}"/>
          </ac:cxnSpMkLst>
        </pc:cxnChg>
      </pc:sldChg>
      <pc:sldChg chg="modNotes">
        <pc:chgData name="Todorov, Kristiyan (K.)" userId="S::ktodoro2@visteon.com::fd6cccf2-9b36-4c26-a78e-076f591950cd" providerId="AD" clId="Web-{41250416-EC82-477B-E605-EDBF07662E29}" dt="2018-12-06T11:17:09.673" v="24"/>
        <pc:sldMkLst>
          <pc:docMk/>
          <pc:sldMk cId="1449665806" sldId="347"/>
        </pc:sldMkLst>
      </pc:sldChg>
      <pc:sldChg chg="modNotes">
        <pc:chgData name="Todorov, Kristiyan (K.)" userId="S::ktodoro2@visteon.com::fd6cccf2-9b36-4c26-a78e-076f591950cd" providerId="AD" clId="Web-{41250416-EC82-477B-E605-EDBF07662E29}" dt="2018-12-06T11:21:52.496" v="43"/>
        <pc:sldMkLst>
          <pc:docMk/>
          <pc:sldMk cId="1932083030" sldId="352"/>
        </pc:sldMkLst>
      </pc:sldChg>
    </pc:docChg>
  </pc:docChgLst>
  <pc:docChgLst>
    <pc:chgData name="Todorov, Kristiyan (K.)" userId="S::ktodoro2@visteon.com::fd6cccf2-9b36-4c26-a78e-076f591950cd" providerId="AD" clId="Web-{99A7E742-5160-28E2-38E7-659F3C25F313}"/>
    <pc:docChg chg="modSld sldOrd">
      <pc:chgData name="Todorov, Kristiyan (K.)" userId="S::ktodoro2@visteon.com::fd6cccf2-9b36-4c26-a78e-076f591950cd" providerId="AD" clId="Web-{99A7E742-5160-28E2-38E7-659F3C25F313}" dt="2018-12-05T11:31:47.287" v="70" actId="20577"/>
      <pc:docMkLst>
        <pc:docMk/>
      </pc:docMkLst>
      <pc:sldChg chg="modSp">
        <pc:chgData name="Todorov, Kristiyan (K.)" userId="S::ktodoro2@visteon.com::fd6cccf2-9b36-4c26-a78e-076f591950cd" providerId="AD" clId="Web-{99A7E742-5160-28E2-38E7-659F3C25F313}" dt="2018-12-05T11:31:47.287" v="70" actId="20577"/>
        <pc:sldMkLst>
          <pc:docMk/>
          <pc:sldMk cId="655847968" sldId="346"/>
        </pc:sldMkLst>
        <pc:spChg chg="mod">
          <ac:chgData name="Todorov, Kristiyan (K.)" userId="S::ktodoro2@visteon.com::fd6cccf2-9b36-4c26-a78e-076f591950cd" providerId="AD" clId="Web-{99A7E742-5160-28E2-38E7-659F3C25F313}" dt="2018-12-05T11:31:47.287" v="70" actId="20577"/>
          <ac:spMkLst>
            <pc:docMk/>
            <pc:sldMk cId="655847968" sldId="346"/>
            <ac:spMk id="6" creationId="{00000000-0000-0000-0000-000000000000}"/>
          </ac:spMkLst>
        </pc:spChg>
      </pc:sldChg>
      <pc:sldChg chg="modSp ord">
        <pc:chgData name="Todorov, Kristiyan (K.)" userId="S::ktodoro2@visteon.com::fd6cccf2-9b36-4c26-a78e-076f591950cd" providerId="AD" clId="Web-{99A7E742-5160-28E2-38E7-659F3C25F313}" dt="2018-12-05T11:30:45.834" v="64"/>
        <pc:sldMkLst>
          <pc:docMk/>
          <pc:sldMk cId="1449665806" sldId="347"/>
        </pc:sldMkLst>
        <pc:spChg chg="mod">
          <ac:chgData name="Todorov, Kristiyan (K.)" userId="S::ktodoro2@visteon.com::fd6cccf2-9b36-4c26-a78e-076f591950cd" providerId="AD" clId="Web-{99A7E742-5160-28E2-38E7-659F3C25F313}" dt="2018-12-05T11:29:52.663" v="63" actId="20577"/>
          <ac:spMkLst>
            <pc:docMk/>
            <pc:sldMk cId="1449665806" sldId="347"/>
            <ac:spMk id="6" creationId="{00000000-0000-0000-0000-000000000000}"/>
          </ac:spMkLst>
        </pc:spChg>
      </pc:sldChg>
      <pc:sldChg chg="modSp ord">
        <pc:chgData name="Todorov, Kristiyan (K.)" userId="S::ktodoro2@visteon.com::fd6cccf2-9b36-4c26-a78e-076f591950cd" providerId="AD" clId="Web-{99A7E742-5160-28E2-38E7-659F3C25F313}" dt="2018-12-05T11:24:16.181" v="12" actId="20577"/>
        <pc:sldMkLst>
          <pc:docMk/>
          <pc:sldMk cId="3077853529" sldId="353"/>
        </pc:sldMkLst>
        <pc:spChg chg="mod">
          <ac:chgData name="Todorov, Kristiyan (K.)" userId="S::ktodoro2@visteon.com::fd6cccf2-9b36-4c26-a78e-076f591950cd" providerId="AD" clId="Web-{99A7E742-5160-28E2-38E7-659F3C25F313}" dt="2018-12-05T11:14:19.624" v="7" actId="20577"/>
          <ac:spMkLst>
            <pc:docMk/>
            <pc:sldMk cId="3077853529" sldId="353"/>
            <ac:spMk id="6" creationId="{00000000-0000-0000-0000-000000000000}"/>
          </ac:spMkLst>
        </pc:spChg>
        <pc:spChg chg="mod">
          <ac:chgData name="Todorov, Kristiyan (K.)" userId="S::ktodoro2@visteon.com::fd6cccf2-9b36-4c26-a78e-076f591950cd" providerId="AD" clId="Web-{99A7E742-5160-28E2-38E7-659F3C25F313}" dt="2018-12-05T11:24:16.181" v="12" actId="20577"/>
          <ac:spMkLst>
            <pc:docMk/>
            <pc:sldMk cId="3077853529" sldId="353"/>
            <ac:spMk id="1644" creationId="{00000000-0000-0000-0000-000000000000}"/>
          </ac:spMkLst>
        </pc:spChg>
      </pc:sldChg>
    </pc:docChg>
  </pc:docChgLst>
  <pc:docChgLst>
    <pc:chgData name="Todorov, Kristiyan (K.)" userId="S::ktodoro2@visteon.com::fd6cccf2-9b36-4c26-a78e-076f591950cd" providerId="AD" clId="Web-{E8ADCDDF-33FA-1C4A-FF68-9104A012387C}"/>
    <pc:docChg chg="modSld">
      <pc:chgData name="Todorov, Kristiyan (K.)" userId="S::ktodoro2@visteon.com::fd6cccf2-9b36-4c26-a78e-076f591950cd" providerId="AD" clId="Web-{E8ADCDDF-33FA-1C4A-FF68-9104A012387C}" dt="2018-12-05T09:02:24.735" v="10"/>
      <pc:docMkLst>
        <pc:docMk/>
      </pc:docMkLst>
      <pc:sldChg chg="modSp modNotes">
        <pc:chgData name="Todorov, Kristiyan (K.)" userId="S::ktodoro2@visteon.com::fd6cccf2-9b36-4c26-a78e-076f591950cd" providerId="AD" clId="Web-{E8ADCDDF-33FA-1C4A-FF68-9104A012387C}" dt="2018-12-05T09:02:24.735" v="10"/>
        <pc:sldMkLst>
          <pc:docMk/>
          <pc:sldMk cId="788943835" sldId="344"/>
        </pc:sldMkLst>
        <pc:spChg chg="mod">
          <ac:chgData name="Todorov, Kristiyan (K.)" userId="S::ktodoro2@visteon.com::fd6cccf2-9b36-4c26-a78e-076f591950cd" providerId="AD" clId="Web-{E8ADCDDF-33FA-1C4A-FF68-9104A012387C}" dt="2018-12-05T09:01:16.438" v="0" actId="20577"/>
          <ac:spMkLst>
            <pc:docMk/>
            <pc:sldMk cId="788943835" sldId="344"/>
            <ac:spMk id="6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6T00:22:18.60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6T00:22:18.60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839" cy="497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54160" y="0"/>
            <a:ext cx="2949839" cy="497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F5BCC24-46D4-44B1-AD74-AA6B5DDCC6D5}" type="datetime1"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Noto Sans CJK SC Regular" pitchFamily="2"/>
                <a:cs typeface="FreeSans" pitchFamily="2"/>
              </a:rPr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t>12/6/2018</a:t>
            </a:fld>
            <a:endParaRPr lang="en-US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Calibri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446400"/>
            <a:ext cx="2949839" cy="497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54160" y="9446400"/>
            <a:ext cx="2949839" cy="497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EAC71D41-E2DC-4E1A-8108-8FB5114B741C}" type="slidenum">
              <a:t>‹#›</a:t>
            </a:fld>
            <a:endParaRPr lang="en-US" sz="12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Calibri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2390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120" cy="4989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54879" y="0"/>
            <a:ext cx="2949120" cy="4989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840" y="1243080"/>
            <a:ext cx="5964120" cy="33559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0400" y="4785480"/>
            <a:ext cx="5444640" cy="3915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445320"/>
            <a:ext cx="2949120" cy="4989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54879" y="9445320"/>
            <a:ext cx="2949120" cy="4989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AB23484F-64EF-4D89-8AAE-31540B853C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2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rtl="0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18"/>
        <a:ea typeface="Noto Sans CJK SC Regular" pitchFamily="2"/>
        <a:cs typeface="FreeSans" pitchFamily="2"/>
      </a:defRPr>
    </a:lvl1pPr>
    <a:lvl2pPr marL="457200" marR="0" lvl="1" indent="0" algn="l" rtl="0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18"/>
        <a:ea typeface="Noto Sans CJK SC Regular" pitchFamily="2"/>
        <a:cs typeface="FreeSans" pitchFamily="2"/>
      </a:defRPr>
    </a:lvl2pPr>
    <a:lvl3pPr marL="914400" marR="0" lvl="2" indent="0" algn="l" rtl="0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18"/>
        <a:ea typeface="Noto Sans CJK SC Regular" pitchFamily="2"/>
        <a:cs typeface="FreeSans" pitchFamily="2"/>
      </a:defRPr>
    </a:lvl3pPr>
    <a:lvl4pPr marL="1371599" marR="0" lvl="3" indent="0" algn="l" rtl="0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18"/>
        <a:ea typeface="Noto Sans CJK SC Regular" pitchFamily="2"/>
        <a:cs typeface="FreeSans" pitchFamily="2"/>
      </a:defRPr>
    </a:lvl4pPr>
    <a:lvl5pPr marL="1828800" marR="0" lvl="4" indent="0" algn="l" rtl="0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ln>
          <a:noFill/>
        </a:ln>
        <a:solidFill>
          <a:srgbClr val="000000"/>
        </a:solidFill>
        <a:highlight>
          <a:scrgbClr r="0" g="0" b="0">
            <a:alpha val="0"/>
          </a:scrgbClr>
        </a:highlight>
        <a:latin typeface="Calibri" pitchFamily="18"/>
        <a:ea typeface="Noto Sans CJK SC Regular" pitchFamily="2"/>
        <a:cs typeface="FreeSans" pitchFamily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ruction_(computer_science)" TargetMode="External"/><Relationship Id="rId7" Type="http://schemas.openxmlformats.org/officeDocument/2006/relationships/hyperlink" Target="https://en.wikipedia.org/wiki/Hash_table#cite_note-cormen-4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ash_table#cite_note-knuth-3" TargetMode="External"/><Relationship Id="rId5" Type="http://schemas.openxmlformats.org/officeDocument/2006/relationships/hyperlink" Target="https://en.wikipedia.org/wiki/Hash_table#cite_note-leiser-2" TargetMode="External"/><Relationship Id="rId4" Type="http://schemas.openxmlformats.org/officeDocument/2006/relationships/hyperlink" Target="https://en.wikipedia.org/wiki/Amortized_analysis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433952F-D078-48C0-B9CA-3AFFC4BDDCDD}" type="slidenum">
              <a:t>1</a:t>
            </a:fld>
            <a:endParaRPr lang="en-US"/>
          </a:p>
        </p:txBody>
      </p:sp>
      <p:sp>
        <p:nvSpPr>
          <p:cNvPr id="6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4FA8D8E2-3285-4B69-9552-CFA6E7A490C7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973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3FF23AA9-37EE-4523-99F0-FCB12065ED70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8361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5EDEA6A-4094-4887-B877-B23E7C9FC6F6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84760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02326933-306E-4D46-B510-5DFF9CC315EA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0090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43E80C17-5EC5-4365-9771-DC9592635464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5247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3A037EF-F4F2-444F-BAD7-A263E4D201A7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55718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59B015C-C7CD-436E-8C27-D8689D908EC0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9750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07316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602EF9E3-77CE-48FC-8B29-BB1F89B16490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7719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83897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62787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8ADFC49C-53FD-42C5-AD20-50731F2F253E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75854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673538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196757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087987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22688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14361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86358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902339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91E9301C-BFD2-4F4D-894B-3DC690B04BDF}" type="slidenum">
              <a:t>27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254456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486280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11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91E9301C-BFD2-4F4D-894B-3DC690B04BDF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00217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07041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426738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0878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602214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065321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94058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DD5D164A-71CA-4B64-9FFB-C7E16492784C}" type="slidenum">
              <a:t>36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459473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467D34EA-827D-4D47-B3B2-DBEFA1A8AA85}" type="slidenum">
              <a:t>37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189987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Undirected</a:t>
            </a:r>
            <a:r>
              <a:rPr lang="en-US" baseline="0"/>
              <a:t> acyclic graph</a:t>
            </a:r>
          </a:p>
          <a:p>
            <a:r>
              <a:rPr lang="en-US" baseline="0"/>
              <a:t>Use cases – File structure, processes, hierarchy, xml, </a:t>
            </a:r>
            <a:r>
              <a:rPr lang="en-US" baseline="0" err="1"/>
              <a:t>json</a:t>
            </a:r>
            <a:r>
              <a:rPr lang="en-US" baseline="0"/>
              <a:t>, Huffman encoding,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22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Arithmetic expressions</a:t>
            </a:r>
          </a:p>
          <a:p>
            <a:r>
              <a:rPr lang="en-US">
                <a:highlight>
                  <a:srgbClr val="000000"/>
                </a:highlight>
                <a:cs typeface="Calibri"/>
              </a:rPr>
              <a:t>Explain balancing factor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20F663B9-ACF6-4936-9C11-ACACFA6E53F3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560102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4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Addition</a:t>
            </a:r>
          </a:p>
          <a:p>
            <a:r>
              <a:rPr lang="en-US">
                <a:cs typeface="Calibri"/>
              </a:rPr>
              <a:t>Removal</a:t>
            </a:r>
          </a:p>
          <a:p>
            <a:r>
              <a:rPr lang="en-US">
                <a:highlight>
                  <a:srgbClr val="000000"/>
                </a:highlight>
                <a:cs typeface="Calibri"/>
              </a:rPr>
              <a:t>Lookup</a:t>
            </a:r>
            <a:endParaRPr lang="en-US" dirty="0">
              <a:highlight>
                <a:srgbClr val="000000"/>
              </a:highlight>
              <a:cs typeface="Calibri"/>
            </a:endParaRPr>
          </a:p>
          <a:p>
            <a:r>
              <a:rPr lang="en-US">
                <a:highlight>
                  <a:srgbClr val="000000"/>
                </a:highlight>
                <a:cs typeface="Calibri"/>
              </a:rPr>
              <a:t>Create an unbalanced tree with sorted sequence</a:t>
            </a:r>
            <a:endParaRPr lang="en-US" dirty="0">
              <a:highlight>
                <a:srgbClr val="000000"/>
              </a:highlight>
              <a:cs typeface="Calibri"/>
            </a:endParaRPr>
          </a:p>
          <a:p>
            <a:endParaRPr lang="en-US" dirty="0">
              <a:highlight>
                <a:srgbClr val="000000"/>
              </a:highlight>
              <a:cs typeface="Calibri"/>
            </a:endParaRPr>
          </a:p>
          <a:p>
            <a:endParaRPr lang="en-US" dirty="0">
              <a:highlight>
                <a:srgbClr val="000000"/>
              </a:highlight>
              <a:cs typeface="Calibri"/>
            </a:endParaRPr>
          </a:p>
          <a:p>
            <a:endParaRPr lang="en-US" dirty="0">
              <a:highlight>
                <a:srgbClr val="000000"/>
              </a:highlight>
              <a:cs typeface="Calibri"/>
            </a:endParaRPr>
          </a:p>
          <a:p>
            <a:endParaRPr lang="en-US" dirty="0">
              <a:highlight>
                <a:srgbClr val="000000"/>
              </a:highlight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797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11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Examples:</a:t>
            </a:r>
          </a:p>
          <a:p>
            <a:r>
              <a:rPr lang="en-US"/>
              <a:t>Extracting</a:t>
            </a:r>
            <a:r>
              <a:rPr lang="en-US" baseline="0"/>
              <a:t> data for an order in a website</a:t>
            </a:r>
          </a:p>
          <a:p>
            <a:r>
              <a:rPr lang="en-US" baseline="0"/>
              <a:t>Getting user information in a social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</a:rPr>
              <a:t>WOW: If all the names in the world are written down together in order and you want to search for the position of a specific name, binary search will accomplish this in a maximum of 35 iterations.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74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Clubs</a:t>
            </a:r>
            <a:r>
              <a:rPr lang="en-US" baseline="0"/>
              <a:t> -&gt; 1</a:t>
            </a:r>
          </a:p>
          <a:p>
            <a:r>
              <a:rPr lang="en-US" baseline="0"/>
              <a:t>Diamonds -&gt; 2</a:t>
            </a:r>
          </a:p>
          <a:p>
            <a:r>
              <a:rPr lang="en-US" baseline="0"/>
              <a:t>Hearts -&gt; 3</a:t>
            </a:r>
          </a:p>
          <a:p>
            <a:r>
              <a:rPr lang="en-US" baseline="0"/>
              <a:t>Spades -&gt;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63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</a:rPr>
              <a:t>In a well-dimensioned hash table, the average cost (number of </a:t>
            </a:r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  <a:hlinkClick r:id="rId3" tooltip="Instruction (computer science)"/>
              </a:rPr>
              <a:t>instructions</a:t>
            </a:r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</a:rPr>
              <a:t>) for each lookup is independent of the number of elements stored in the table. Many hash table designs also allow arbitrary insertions and deletions of key-value pairs, at (</a:t>
            </a:r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  <a:hlinkClick r:id="rId4" tooltip="Amortized analysis"/>
              </a:rPr>
              <a:t>amortized</a:t>
            </a:r>
            <a:r>
              <a:rPr lang="en-US" sz="12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  <a:hlinkClick r:id="rId5"/>
              </a:rPr>
              <a:t>[2]</a:t>
            </a:r>
            <a:r>
              <a:rPr lang="en-US" sz="1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</a:rPr>
              <a:t>) constant average cost per operation.</a:t>
            </a:r>
            <a:r>
              <a:rPr lang="en-US" sz="12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  <a:hlinkClick r:id="rId6"/>
              </a:rPr>
              <a:t>[3]</a:t>
            </a:r>
            <a:r>
              <a:rPr lang="en-US" sz="12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effectLst/>
                <a:highlight>
                  <a:scrgbClr r="0" g="0" b="0">
                    <a:alpha val="0"/>
                  </a:scrgbClr>
                </a:highlight>
                <a:latin typeface="Calibri" pitchFamily="18"/>
                <a:ea typeface="Noto Sans CJK SC Regular" pitchFamily="2"/>
                <a:cs typeface="FreeSans" pitchFamily="2"/>
                <a:hlinkClick r:id="rId7"/>
              </a:rPr>
              <a:t>[4]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208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ighlight>
                  <a:srgbClr val="000000"/>
                </a:highlight>
              </a:rPr>
              <a:t>Example with sha256</a:t>
            </a:r>
            <a:r>
              <a:rPr lang="en-US" baseline="0">
                <a:highlight>
                  <a:srgbClr val="000000"/>
                </a:highlight>
              </a:rPr>
              <a:t> command in </a:t>
            </a:r>
            <a:r>
              <a:rPr lang="en-US" baseline="0" err="1">
                <a:highlight>
                  <a:srgbClr val="000000"/>
                </a:highlight>
              </a:rPr>
              <a:t>linux</a:t>
            </a:r>
          </a:p>
          <a:p>
            <a:r>
              <a:rPr lang="en-US">
                <a:highlight>
                  <a:srgbClr val="000000"/>
                </a:highlight>
                <a:cs typeface="Calibri"/>
              </a:rPr>
              <a:t>Commitment example – Guess the number game</a:t>
            </a:r>
            <a:endParaRPr lang="en-US" dirty="0">
              <a:highlight>
                <a:srgbClr val="000000"/>
              </a:highlight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1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network</a:t>
            </a:r>
            <a:r>
              <a:rPr lang="en-US" baseline="0"/>
              <a:t> with number of hops to another host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5BE05043-19BC-489D-BD11-F51F7192027D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054357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Prim and</a:t>
            </a:r>
            <a:r>
              <a:rPr lang="en-US" baseline="0"/>
              <a:t> </a:t>
            </a:r>
            <a:r>
              <a:rPr lang="en-US" baseline="0" err="1"/>
              <a:t>Kruskal’s</a:t>
            </a:r>
            <a:r>
              <a:rPr lang="en-US" baseline="0"/>
              <a:t> algorithms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2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Football players &lt;-&gt;</a:t>
            </a:r>
            <a:r>
              <a:rPr lang="en-US" baseline="0"/>
              <a:t> Clubs</a:t>
            </a:r>
          </a:p>
          <a:p>
            <a:r>
              <a:rPr lang="en-US"/>
              <a:t>Shops</a:t>
            </a:r>
            <a:r>
              <a:rPr lang="en-US" baseline="0"/>
              <a:t> &lt;-&gt; Clients</a:t>
            </a:r>
          </a:p>
          <a:p>
            <a:r>
              <a:rPr lang="en-US" baseline="0"/>
              <a:t>Social network analysis – Meme spread by common interest, Common acquaintance, collaboration graph,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7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Reachable</a:t>
            </a:r>
            <a:r>
              <a:rPr lang="en-US" baseline="0"/>
              <a:t> villages</a:t>
            </a:r>
          </a:p>
          <a:p>
            <a:r>
              <a:rPr lang="en-US"/>
              <a:t>Private</a:t>
            </a:r>
            <a:r>
              <a:rPr lang="en-US" baseline="0"/>
              <a:t> network vs Internet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B23484F-64EF-4D89-8AAE-31540B853C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49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C03B07F-68ED-4867-B25B-8714F9761CB4}" type="slidenum">
              <a:t>73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24542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C03B07F-68ED-4867-B25B-8714F9761CB4}" type="slidenum">
              <a:t>74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2507978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C03B07F-68ED-4867-B25B-8714F9761CB4}" type="slidenum">
              <a:t>75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1744851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CC03B07F-68ED-4867-B25B-8714F9761CB4}" type="slidenum">
              <a:t>76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69542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FB6BB5B6-D8D5-4E3A-9210-E834D4DD8B4A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1188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3E411BBA-EB64-4AE1-9D77-9E99849E56EA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1081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14436964-442A-41DE-8C3E-1ADC8619E5EC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76004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E2E75A28-AF38-4742-9876-4713753EB434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67179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fld id="{7CA058AC-97CF-4E14-97C4-8832EBC75500}" type="datetime1">
              <a:rPr lang="en-US"/>
              <a:pPr lvl="0"/>
              <a:t>12/6/2018</a:t>
            </a:fld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91440" tIns="45720" rIns="91440" bIns="45720" anchor="b" anchorCtr="0">
            <a:noAutofit/>
          </a:bodyPr>
          <a:lstStyle/>
          <a:p>
            <a:pPr lvl="0"/>
            <a:fld id="{AC11ACFD-260B-42D8-8AA6-42A9E189F862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420688" y="1243013"/>
            <a:ext cx="5964237" cy="3355975"/>
          </a:xfrm>
          <a:solidFill>
            <a:srgbClr val="7D9EAD"/>
          </a:solidFill>
          <a:ln w="12600" cap="flat">
            <a:solidFill>
              <a:srgbClr val="5A737E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83146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0"/>
            <a:ext cx="12154320" cy="68324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457200" y="165240"/>
            <a:ext cx="11360880" cy="1123560"/>
          </a:xfrm>
        </p:spPr>
        <p:txBody>
          <a:bodyPr anchor="b"/>
          <a:lstStyle>
            <a:lvl1pPr algn="r"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457200" y="1288800"/>
            <a:ext cx="11360880" cy="635400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4038479" y="6392520"/>
            <a:ext cx="4114800" cy="365040"/>
          </a:xfrm>
        </p:spPr>
        <p:txBody>
          <a:bodyPr anchorCtr="1"/>
          <a:lstStyle>
            <a:lvl1pPr>
              <a:defRPr/>
            </a:lvl1pPr>
          </a:lstStyle>
          <a:p>
            <a:pPr lvl="0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00" y="6053040"/>
            <a:ext cx="2402280" cy="6789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ooter Placeholder 4"/>
          <p:cNvSpPr/>
          <p:nvPr/>
        </p:nvSpPr>
        <p:spPr>
          <a:xfrm>
            <a:off x="190440" y="6392520"/>
            <a:ext cx="1809719" cy="3650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 spc="0" baseline="0">
                <a:ln>
                  <a:noFill/>
                </a:ln>
                <a:solidFill>
                  <a:srgbClr val="7F7F7F"/>
                </a:solidFill>
                <a:latin typeface="Arial" pitchFamily="18"/>
                <a:ea typeface="Noto Sans CJK SC Regular" pitchFamily="2"/>
                <a:cs typeface="FreeSans" pitchFamily="2"/>
              </a:rPr>
              <a:t>Visteon Confidential</a:t>
            </a:r>
          </a:p>
        </p:txBody>
      </p:sp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70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368279" y="1371599"/>
            <a:ext cx="5486399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311880" y="1371599"/>
            <a:ext cx="5486399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7561D2-6560-4A15-94D6-CF2ABC718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8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1371599"/>
            <a:ext cx="5486399" cy="824040"/>
          </a:xfrm>
        </p:spPr>
        <p:txBody>
          <a:bodyPr anchor="b"/>
          <a:lstStyle>
            <a:lvl1pPr marL="0" indent="0">
              <a:defRPr>
                <a:solidFill>
                  <a:srgbClr val="0C3D6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title"/>
          </p:nvPr>
        </p:nvSpPr>
        <p:spPr>
          <a:xfrm>
            <a:off x="368279" y="2195640"/>
            <a:ext cx="5486399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3"/>
          </p:nvPr>
        </p:nvSpPr>
        <p:spPr>
          <a:xfrm>
            <a:off x="6272279" y="1371599"/>
            <a:ext cx="5513400" cy="824040"/>
          </a:xfrm>
        </p:spPr>
        <p:txBody>
          <a:bodyPr anchor="b"/>
          <a:lstStyle>
            <a:lvl1pPr marL="0" indent="0">
              <a:buNone/>
              <a:defRPr>
                <a:solidFill>
                  <a:srgbClr val="0C3D6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6272279" y="2195640"/>
            <a:ext cx="5513400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89E60B-C354-4B44-A9F5-3CA87A9004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1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C50A56-A1E9-40EA-9370-239C1BD5AFA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5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Key Message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91DCC-B549-49E6-9CA9-57CC5BA099C4}" type="slidenum">
              <a:t>‹#›</a:t>
            </a:fld>
            <a:endParaRPr lang="en-US"/>
          </a:p>
        </p:txBody>
      </p:sp>
      <p:sp>
        <p:nvSpPr>
          <p:cNvPr id="4" name="Picture Placeholder 13"/>
          <p:cNvSpPr txBox="1">
            <a:spLocks noGrp="1"/>
          </p:cNvSpPr>
          <p:nvPr>
            <p:ph type="title"/>
          </p:nvPr>
        </p:nvSpPr>
        <p:spPr>
          <a:xfrm>
            <a:off x="368279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368279" y="4330800"/>
            <a:ext cx="3695760" cy="1600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8089919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4241880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4241880" y="4330800"/>
            <a:ext cx="3695760" cy="1600200"/>
          </a:xfrm>
        </p:spPr>
        <p:txBody>
          <a:bodyPr/>
          <a:lstStyle>
            <a:lvl1pPr>
              <a:buSzPct val="100000"/>
              <a:buFont typeface="Arial" pitchFamily="34"/>
              <a:buChar char="•"/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089919" y="4330800"/>
            <a:ext cx="3695760" cy="1600200"/>
          </a:xfrm>
        </p:spPr>
        <p:txBody>
          <a:bodyPr/>
          <a:lstStyle>
            <a:lvl1pPr>
              <a:buSzPct val="100000"/>
              <a:buFont typeface="Arial" pitchFamily="34"/>
              <a:buChar char="•"/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5352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f_Three Key Messages with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D3256B-9D12-429B-85C7-19BC672C68D3}" type="slidenum">
              <a:t>‹#›</a:t>
            </a:fld>
            <a:endParaRPr lang="en-US"/>
          </a:p>
        </p:txBody>
      </p:sp>
      <p:sp>
        <p:nvSpPr>
          <p:cNvPr id="4" name="Picture Placeholder 13"/>
          <p:cNvSpPr txBox="1">
            <a:spLocks noGrp="1"/>
          </p:cNvSpPr>
          <p:nvPr>
            <p:ph type="title"/>
          </p:nvPr>
        </p:nvSpPr>
        <p:spPr>
          <a:xfrm>
            <a:off x="131256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527040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901512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518580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4400639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229600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527040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4400639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 txBox="1">
            <a:spLocks noGrp="1"/>
          </p:cNvSpPr>
          <p:nvPr>
            <p:ph type="body" idx="4294967295"/>
          </p:nvPr>
        </p:nvSpPr>
        <p:spPr>
          <a:xfrm>
            <a:off x="8229600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5"/>
          <p:cNvSpPr txBox="1">
            <a:spLocks noGrp="1"/>
          </p:cNvSpPr>
          <p:nvPr>
            <p:ph type="body" idx="4294967295"/>
          </p:nvPr>
        </p:nvSpPr>
        <p:spPr>
          <a:xfrm>
            <a:off x="527040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 txBox="1">
            <a:spLocks noGrp="1"/>
          </p:cNvSpPr>
          <p:nvPr>
            <p:ph type="body" idx="4294967295"/>
          </p:nvPr>
        </p:nvSpPr>
        <p:spPr>
          <a:xfrm>
            <a:off x="4400639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 txBox="1">
            <a:spLocks noGrp="1"/>
          </p:cNvSpPr>
          <p:nvPr>
            <p:ph type="body" idx="4294967295"/>
          </p:nvPr>
        </p:nvSpPr>
        <p:spPr>
          <a:xfrm>
            <a:off x="8229600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4"/>
          <p:cNvSpPr txBox="1">
            <a:spLocks noGrp="1"/>
          </p:cNvSpPr>
          <p:nvPr>
            <p:ph type="body" idx="4294967295"/>
          </p:nvPr>
        </p:nvSpPr>
        <p:spPr>
          <a:xfrm>
            <a:off x="527040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6"/>
          <p:cNvSpPr txBox="1">
            <a:spLocks noGrp="1"/>
          </p:cNvSpPr>
          <p:nvPr>
            <p:ph type="body" idx="4294967295"/>
          </p:nvPr>
        </p:nvSpPr>
        <p:spPr>
          <a:xfrm>
            <a:off x="4400639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8"/>
          <p:cNvSpPr txBox="1">
            <a:spLocks noGrp="1"/>
          </p:cNvSpPr>
          <p:nvPr>
            <p:ph type="body" idx="4294967295"/>
          </p:nvPr>
        </p:nvSpPr>
        <p:spPr>
          <a:xfrm>
            <a:off x="8229600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915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7F9956-BD18-4D40-BC5D-6F3CF27220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9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299279" y="1003320"/>
            <a:ext cx="5486399" cy="5001480"/>
          </a:xfrm>
        </p:spPr>
        <p:txBody>
          <a:bodyPr anchor="ctr"/>
          <a:lstStyle>
            <a:lvl1pPr marL="285840" indent="-2858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095880" y="6483240"/>
            <a:ext cx="1371599" cy="365040"/>
          </a:xfrm>
        </p:spPr>
        <p:txBody>
          <a:bodyPr anchorCtr="0"/>
          <a:lstStyle>
            <a:lvl1pPr algn="l">
              <a:defRPr/>
            </a:lvl1pPr>
          </a:lstStyle>
          <a:p>
            <a:pPr lvl="0"/>
            <a:fld id="{9BCDD4EA-9504-44A7-A9ED-56BF86C8C4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ed Text o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95880" cy="6858000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299279" y="1003320"/>
            <a:ext cx="5486399" cy="5001480"/>
          </a:xfrm>
        </p:spPr>
        <p:txBody>
          <a:bodyPr anchor="ctr"/>
          <a:lstStyle>
            <a:lvl1pPr marL="285840" indent="-285840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095880" y="6461279"/>
            <a:ext cx="1574639" cy="365040"/>
          </a:xfrm>
        </p:spPr>
        <p:txBody>
          <a:bodyPr anchorCtr="0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lvl="0"/>
            <a:fld id="{A63053D0-38A2-4563-895D-4141F32B31F5}" type="slidenum">
              <a:t>‹#›</a:t>
            </a:fld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03129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 l="4081" r="4158" b="27066"/>
          <a:stretch>
            <a:fillRect/>
          </a:stretch>
        </p:blipFill>
        <p:spPr>
          <a:xfrm>
            <a:off x="0" y="1314360"/>
            <a:ext cx="12192119" cy="5543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00" y="1273320"/>
            <a:ext cx="3822119" cy="7585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28227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0"/>
            <a:ext cx="12154320" cy="68324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457200" y="165240"/>
            <a:ext cx="11360880" cy="1123560"/>
          </a:xfrm>
        </p:spPr>
        <p:txBody>
          <a:bodyPr anchor="b"/>
          <a:lstStyle>
            <a:lvl1pPr algn="r"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457200" y="1288800"/>
            <a:ext cx="11360880" cy="635400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4038479" y="6392520"/>
            <a:ext cx="4114800" cy="365040"/>
          </a:xfrm>
        </p:spPr>
        <p:txBody>
          <a:bodyPr anchorCtr="1"/>
          <a:lstStyle>
            <a:lvl1pPr>
              <a:defRPr/>
            </a:lvl1pPr>
          </a:lstStyle>
          <a:p>
            <a:pPr lvl="0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00" y="6053040"/>
            <a:ext cx="2402280" cy="6789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ooter Placeholder 4"/>
          <p:cNvSpPr/>
          <p:nvPr/>
        </p:nvSpPr>
        <p:spPr>
          <a:xfrm>
            <a:off x="190440" y="6392520"/>
            <a:ext cx="1809719" cy="3650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50" b="0" i="0" u="none" strike="noStrike" kern="1200" cap="none" spc="0" baseline="0">
                <a:ln>
                  <a:noFill/>
                </a:ln>
                <a:solidFill>
                  <a:srgbClr val="7F7F7F"/>
                </a:solidFill>
                <a:latin typeface="Arial" pitchFamily="18"/>
                <a:ea typeface="Noto Sans CJK SC Regular" pitchFamily="2"/>
                <a:cs typeface="FreeSans" pitchFamily="2"/>
              </a:rPr>
              <a:t>Visteon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797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368279" y="1371599"/>
            <a:ext cx="10985400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5C53F6-F0BD-45D8-86FC-0D369BBCCA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2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368279" y="1371599"/>
            <a:ext cx="10985400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F4F823-2823-4EDA-8EC1-70A02CDDB5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96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5885280" y="6431760"/>
            <a:ext cx="423720" cy="430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23862"/>
              <a:gd name="f7" fmla="val 431006"/>
              <a:gd name="f8" fmla="val 431005"/>
              <a:gd name="f9" fmla="val 794"/>
              <a:gd name="f10" fmla="val 341312"/>
              <a:gd name="f11" fmla="val 1587"/>
              <a:gd name="f12" fmla="val 251618"/>
              <a:gd name="f13" fmla="val 2381"/>
              <a:gd name="f14" fmla="val 161925"/>
              <a:gd name="f15" fmla="val 209550"/>
              <a:gd name="f16" fmla="val 78582"/>
              <a:gd name="f17" fmla="val 423068"/>
              <a:gd name="f18" fmla="val 100012"/>
              <a:gd name="f19" fmla="val 422275"/>
              <a:gd name="f20" fmla="val 200025"/>
              <a:gd name="f21" fmla="val 421481"/>
              <a:gd name="f22" fmla="val 300037"/>
              <a:gd name="f23" fmla="val 420687"/>
              <a:gd name="f24" fmla="val 419894"/>
              <a:gd name="f25" fmla="val 382587"/>
              <a:gd name="f26" fmla="val 419100"/>
              <a:gd name="f27" fmla="val 230981"/>
              <a:gd name="f28" fmla="val 426243"/>
              <a:gd name="f29" fmla="val 57150"/>
              <a:gd name="f30" fmla="+- 0 0 0"/>
              <a:gd name="f31" fmla="*/ f3 1 423862"/>
              <a:gd name="f32" fmla="*/ f4 1 43100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23862"/>
              <a:gd name="f41" fmla="*/ f37 1 431006"/>
              <a:gd name="f42" fmla="*/ 0 f38 1"/>
              <a:gd name="f43" fmla="*/ 431005 f37 1"/>
              <a:gd name="f44" fmla="*/ 2381 f38 1"/>
              <a:gd name="f45" fmla="*/ 161925 f37 1"/>
              <a:gd name="f46" fmla="*/ 423862 f38 1"/>
              <a:gd name="f47" fmla="*/ 0 f37 1"/>
              <a:gd name="f48" fmla="*/ 421481 f38 1"/>
              <a:gd name="f49" fmla="*/ 300037 f37 1"/>
              <a:gd name="f50" fmla="*/ 57150 f38 1"/>
              <a:gd name="f51" fmla="*/ 431006 f37 1"/>
              <a:gd name="f52" fmla="*/ 209550 f38 1"/>
              <a:gd name="f53" fmla="*/ 78582 f37 1"/>
              <a:gd name="f54" fmla="*/ 419100 f38 1"/>
              <a:gd name="f55" fmla="*/ 423862 f37 1"/>
              <a:gd name="f56" fmla="*/ 230981 f38 1"/>
              <a:gd name="f57" fmla="*/ 426243 f37 1"/>
              <a:gd name="f58" fmla="+- f39 0 f1"/>
              <a:gd name="f59" fmla="*/ f42 1 423862"/>
              <a:gd name="f60" fmla="*/ f43 1 431006"/>
              <a:gd name="f61" fmla="*/ f44 1 423862"/>
              <a:gd name="f62" fmla="*/ f45 1 431006"/>
              <a:gd name="f63" fmla="*/ f46 1 423862"/>
              <a:gd name="f64" fmla="*/ f47 1 431006"/>
              <a:gd name="f65" fmla="*/ f48 1 423862"/>
              <a:gd name="f66" fmla="*/ f49 1 431006"/>
              <a:gd name="f67" fmla="*/ f50 1 423862"/>
              <a:gd name="f68" fmla="*/ f51 1 431006"/>
              <a:gd name="f69" fmla="*/ f52 1 423862"/>
              <a:gd name="f70" fmla="*/ f53 1 431006"/>
              <a:gd name="f71" fmla="*/ f54 1 423862"/>
              <a:gd name="f72" fmla="*/ f55 1 431006"/>
              <a:gd name="f73" fmla="*/ f56 1 423862"/>
              <a:gd name="f74" fmla="*/ f57 1 431006"/>
              <a:gd name="f75" fmla="*/ f33 1 f40"/>
              <a:gd name="f76" fmla="*/ f34 1 f40"/>
              <a:gd name="f77" fmla="*/ f33 1 f41"/>
              <a:gd name="f78" fmla="*/ f35 1 f41"/>
              <a:gd name="f79" fmla="*/ f59 1 f40"/>
              <a:gd name="f80" fmla="*/ f60 1 f41"/>
              <a:gd name="f81" fmla="*/ f61 1 f40"/>
              <a:gd name="f82" fmla="*/ f62 1 f41"/>
              <a:gd name="f83" fmla="*/ f69 1 f40"/>
              <a:gd name="f84" fmla="*/ f70 1 f41"/>
              <a:gd name="f85" fmla="*/ f63 1 f40"/>
              <a:gd name="f86" fmla="*/ f64 1 f41"/>
              <a:gd name="f87" fmla="*/ f65 1 f40"/>
              <a:gd name="f88" fmla="*/ f66 1 f41"/>
              <a:gd name="f89" fmla="*/ f71 1 f40"/>
              <a:gd name="f90" fmla="*/ f72 1 f41"/>
              <a:gd name="f91" fmla="*/ f73 1 f40"/>
              <a:gd name="f92" fmla="*/ f74 1 f41"/>
              <a:gd name="f93" fmla="*/ f67 1 f40"/>
              <a:gd name="f94" fmla="*/ f68 1 f41"/>
              <a:gd name="f95" fmla="*/ f75 f31 1"/>
              <a:gd name="f96" fmla="*/ f76 f31 1"/>
              <a:gd name="f97" fmla="*/ f78 f32 1"/>
              <a:gd name="f98" fmla="*/ f77 f32 1"/>
              <a:gd name="f99" fmla="*/ f79 f31 1"/>
              <a:gd name="f100" fmla="*/ f80 f32 1"/>
              <a:gd name="f101" fmla="*/ f81 f31 1"/>
              <a:gd name="f102" fmla="*/ f82 f32 1"/>
              <a:gd name="f103" fmla="*/ f83 f31 1"/>
              <a:gd name="f104" fmla="*/ f84 f32 1"/>
              <a:gd name="f105" fmla="*/ f85 f31 1"/>
              <a:gd name="f106" fmla="*/ f86 f32 1"/>
              <a:gd name="f107" fmla="*/ f87 f31 1"/>
              <a:gd name="f108" fmla="*/ f88 f32 1"/>
              <a:gd name="f109" fmla="*/ f89 f31 1"/>
              <a:gd name="f110" fmla="*/ f90 f32 1"/>
              <a:gd name="f111" fmla="*/ f91 f31 1"/>
              <a:gd name="f112" fmla="*/ f92 f32 1"/>
              <a:gd name="f113" fmla="*/ f93 f31 1"/>
              <a:gd name="f114" fmla="*/ f94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">
                <a:pos x="f99" y="f100"/>
              </a:cxn>
              <a:cxn ang="f58">
                <a:pos x="f101" y="f102"/>
              </a:cxn>
              <a:cxn ang="f58">
                <a:pos x="f103" y="f104"/>
              </a:cxn>
              <a:cxn ang="f58">
                <a:pos x="f105" y="f106"/>
              </a:cxn>
              <a:cxn ang="f58">
                <a:pos x="f107" y="f108"/>
              </a:cxn>
              <a:cxn ang="f58">
                <a:pos x="f109" y="f110"/>
              </a:cxn>
              <a:cxn ang="f58">
                <a:pos x="f111" y="f112"/>
              </a:cxn>
              <a:cxn ang="f58">
                <a:pos x="f113" y="f114"/>
              </a:cxn>
              <a:cxn ang="f58">
                <a:pos x="f99" y="f100"/>
              </a:cxn>
            </a:cxnLst>
            <a:rect l="f95" t="f98" r="f96" b="f97"/>
            <a:pathLst>
              <a:path w="423862" h="431006">
                <a:moveTo>
                  <a:pt x="f5" y="f8"/>
                </a:moveTo>
                <a:cubicBezTo>
                  <a:pt x="f9" y="f10"/>
                  <a:pt x="f11" y="f12"/>
                  <a:pt x="f13" y="f14"/>
                </a:cubicBezTo>
                <a:lnTo>
                  <a:pt x="f15" y="f16"/>
                </a:lnTo>
                <a:lnTo>
                  <a:pt x="f6" y="f5"/>
                </a:lnTo>
                <a:cubicBezTo>
                  <a:pt x="f17" y="f18"/>
                  <a:pt x="f19" y="f20"/>
                  <a:pt x="f21" y="f22"/>
                </a:cubicBezTo>
                <a:cubicBezTo>
                  <a:pt x="f23" y="f10"/>
                  <a:pt x="f24" y="f25"/>
                  <a:pt x="f26" y="f6"/>
                </a:cubicBezTo>
                <a:lnTo>
                  <a:pt x="f27" y="f28"/>
                </a:lnTo>
                <a:lnTo>
                  <a:pt x="f29" y="f7"/>
                </a:lnTo>
                <a:lnTo>
                  <a:pt x="f5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368279" y="1371599"/>
            <a:ext cx="10985400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BFD1FB-CB16-472F-9C53-F4C93E7CF69A}" type="slidenum">
              <a:t>‹#›</a:t>
            </a:fld>
            <a:endParaRPr lang="en-US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0560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2c_ Content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368279" y="1371599"/>
            <a:ext cx="10985400" cy="42670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670880" y="6521400"/>
            <a:ext cx="4114800" cy="289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/>
            <a:fld id="{BCF52C83-BB41-4A51-BD28-A322DA84F238}" type="slidenum">
              <a:t>‹#›</a:t>
            </a:fld>
            <a:endParaRPr lang="en-US"/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0" y="6010200"/>
            <a:ext cx="12192119" cy="542880"/>
          </a:xfrm>
        </p:spPr>
        <p:txBody>
          <a:bodyPr anchor="ctr" anchorCtr="1"/>
          <a:lstStyle>
            <a:lvl1pPr marL="0" indent="0"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579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/>
            <a:fld id="{CB73B187-03C3-4B2D-824D-15E4D57108E0}" type="slidenum">
              <a:t>‹#›</a:t>
            </a:fld>
            <a:endParaRPr lang="en-US"/>
          </a:p>
        </p:txBody>
      </p:sp>
      <p:sp>
        <p:nvSpPr>
          <p:cNvPr id="5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0" y="6019919"/>
            <a:ext cx="12192119" cy="539640"/>
          </a:xfrm>
        </p:spPr>
        <p:txBody>
          <a:bodyPr anchor="ctr" anchorCtr="1"/>
          <a:lstStyle>
            <a:lvl1pPr marL="0" indent="0"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94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905039" y="1371599"/>
            <a:ext cx="10391760" cy="4057559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FA2B906-D24A-43B0-A518-3646A711D9FC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0763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o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905039" y="1371599"/>
            <a:ext cx="10391760" cy="4057559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FA03F2DF-D0CC-42EC-80FF-6E949A4EEF71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20305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f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119" cy="6858000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44EF421-3504-4B6A-9374-7B9FE5E4A113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54404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003320"/>
            <a:ext cx="10598040" cy="1117440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2120760"/>
            <a:ext cx="10598040" cy="681120"/>
          </a:xfrm>
        </p:spPr>
        <p:txBody>
          <a:bodyPr/>
          <a:lstStyle>
            <a:lvl1pPr marL="0" indent="0"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0" y="5799240"/>
            <a:ext cx="2402280" cy="6789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rcRect r="11153" b="9688"/>
          <a:stretch>
            <a:fillRect/>
          </a:stretch>
        </p:blipFill>
        <p:spPr>
          <a:xfrm>
            <a:off x="1785240" y="813600"/>
            <a:ext cx="10406880" cy="60516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3260147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368279" y="1371599"/>
            <a:ext cx="5486399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311880" y="1371599"/>
            <a:ext cx="5486399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C3FBFF-B4A1-44D1-9565-3807302036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13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1371599"/>
            <a:ext cx="5486399" cy="824040"/>
          </a:xfrm>
        </p:spPr>
        <p:txBody>
          <a:bodyPr anchor="b"/>
          <a:lstStyle>
            <a:lvl1pPr marL="0" indent="0">
              <a:defRPr>
                <a:solidFill>
                  <a:srgbClr val="0C3D6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title"/>
          </p:nvPr>
        </p:nvSpPr>
        <p:spPr>
          <a:xfrm>
            <a:off x="368279" y="2195640"/>
            <a:ext cx="5486399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3"/>
          </p:nvPr>
        </p:nvSpPr>
        <p:spPr>
          <a:xfrm>
            <a:off x="6272279" y="1371599"/>
            <a:ext cx="5513400" cy="824040"/>
          </a:xfrm>
        </p:spPr>
        <p:txBody>
          <a:bodyPr anchor="b"/>
          <a:lstStyle>
            <a:lvl1pPr marL="0" indent="0">
              <a:buNone/>
              <a:defRPr>
                <a:solidFill>
                  <a:srgbClr val="0C3D6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6272279" y="2195640"/>
            <a:ext cx="5513400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6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900411-BE0C-489B-8785-FA6ECF2B0A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5885280" y="6431760"/>
            <a:ext cx="423720" cy="430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23862"/>
              <a:gd name="f7" fmla="val 431006"/>
              <a:gd name="f8" fmla="val 431005"/>
              <a:gd name="f9" fmla="val 794"/>
              <a:gd name="f10" fmla="val 341312"/>
              <a:gd name="f11" fmla="val 1587"/>
              <a:gd name="f12" fmla="val 251618"/>
              <a:gd name="f13" fmla="val 2381"/>
              <a:gd name="f14" fmla="val 161925"/>
              <a:gd name="f15" fmla="val 209550"/>
              <a:gd name="f16" fmla="val 78582"/>
              <a:gd name="f17" fmla="val 423068"/>
              <a:gd name="f18" fmla="val 100012"/>
              <a:gd name="f19" fmla="val 422275"/>
              <a:gd name="f20" fmla="val 200025"/>
              <a:gd name="f21" fmla="val 421481"/>
              <a:gd name="f22" fmla="val 300037"/>
              <a:gd name="f23" fmla="val 420687"/>
              <a:gd name="f24" fmla="val 419894"/>
              <a:gd name="f25" fmla="val 382587"/>
              <a:gd name="f26" fmla="val 419100"/>
              <a:gd name="f27" fmla="val 230981"/>
              <a:gd name="f28" fmla="val 426243"/>
              <a:gd name="f29" fmla="val 57150"/>
              <a:gd name="f30" fmla="+- 0 0 0"/>
              <a:gd name="f31" fmla="*/ f3 1 423862"/>
              <a:gd name="f32" fmla="*/ f4 1 431006"/>
              <a:gd name="f33" fmla="val f5"/>
              <a:gd name="f34" fmla="val f6"/>
              <a:gd name="f35" fmla="val f7"/>
              <a:gd name="f36" fmla="*/ f30 f0 1"/>
              <a:gd name="f37" fmla="+- f35 0 f33"/>
              <a:gd name="f38" fmla="+- f34 0 f33"/>
              <a:gd name="f39" fmla="*/ f36 1 f2"/>
              <a:gd name="f40" fmla="*/ f38 1 423862"/>
              <a:gd name="f41" fmla="*/ f37 1 431006"/>
              <a:gd name="f42" fmla="*/ 0 f38 1"/>
              <a:gd name="f43" fmla="*/ 431005 f37 1"/>
              <a:gd name="f44" fmla="*/ 2381 f38 1"/>
              <a:gd name="f45" fmla="*/ 161925 f37 1"/>
              <a:gd name="f46" fmla="*/ 423862 f38 1"/>
              <a:gd name="f47" fmla="*/ 0 f37 1"/>
              <a:gd name="f48" fmla="*/ 421481 f38 1"/>
              <a:gd name="f49" fmla="*/ 300037 f37 1"/>
              <a:gd name="f50" fmla="*/ 57150 f38 1"/>
              <a:gd name="f51" fmla="*/ 431006 f37 1"/>
              <a:gd name="f52" fmla="*/ 209550 f38 1"/>
              <a:gd name="f53" fmla="*/ 78582 f37 1"/>
              <a:gd name="f54" fmla="*/ 419100 f38 1"/>
              <a:gd name="f55" fmla="*/ 423862 f37 1"/>
              <a:gd name="f56" fmla="*/ 230981 f38 1"/>
              <a:gd name="f57" fmla="*/ 426243 f37 1"/>
              <a:gd name="f58" fmla="+- f39 0 f1"/>
              <a:gd name="f59" fmla="*/ f42 1 423862"/>
              <a:gd name="f60" fmla="*/ f43 1 431006"/>
              <a:gd name="f61" fmla="*/ f44 1 423862"/>
              <a:gd name="f62" fmla="*/ f45 1 431006"/>
              <a:gd name="f63" fmla="*/ f46 1 423862"/>
              <a:gd name="f64" fmla="*/ f47 1 431006"/>
              <a:gd name="f65" fmla="*/ f48 1 423862"/>
              <a:gd name="f66" fmla="*/ f49 1 431006"/>
              <a:gd name="f67" fmla="*/ f50 1 423862"/>
              <a:gd name="f68" fmla="*/ f51 1 431006"/>
              <a:gd name="f69" fmla="*/ f52 1 423862"/>
              <a:gd name="f70" fmla="*/ f53 1 431006"/>
              <a:gd name="f71" fmla="*/ f54 1 423862"/>
              <a:gd name="f72" fmla="*/ f55 1 431006"/>
              <a:gd name="f73" fmla="*/ f56 1 423862"/>
              <a:gd name="f74" fmla="*/ f57 1 431006"/>
              <a:gd name="f75" fmla="*/ f33 1 f40"/>
              <a:gd name="f76" fmla="*/ f34 1 f40"/>
              <a:gd name="f77" fmla="*/ f33 1 f41"/>
              <a:gd name="f78" fmla="*/ f35 1 f41"/>
              <a:gd name="f79" fmla="*/ f59 1 f40"/>
              <a:gd name="f80" fmla="*/ f60 1 f41"/>
              <a:gd name="f81" fmla="*/ f61 1 f40"/>
              <a:gd name="f82" fmla="*/ f62 1 f41"/>
              <a:gd name="f83" fmla="*/ f69 1 f40"/>
              <a:gd name="f84" fmla="*/ f70 1 f41"/>
              <a:gd name="f85" fmla="*/ f63 1 f40"/>
              <a:gd name="f86" fmla="*/ f64 1 f41"/>
              <a:gd name="f87" fmla="*/ f65 1 f40"/>
              <a:gd name="f88" fmla="*/ f66 1 f41"/>
              <a:gd name="f89" fmla="*/ f71 1 f40"/>
              <a:gd name="f90" fmla="*/ f72 1 f41"/>
              <a:gd name="f91" fmla="*/ f73 1 f40"/>
              <a:gd name="f92" fmla="*/ f74 1 f41"/>
              <a:gd name="f93" fmla="*/ f67 1 f40"/>
              <a:gd name="f94" fmla="*/ f68 1 f41"/>
              <a:gd name="f95" fmla="*/ f75 f31 1"/>
              <a:gd name="f96" fmla="*/ f76 f31 1"/>
              <a:gd name="f97" fmla="*/ f78 f32 1"/>
              <a:gd name="f98" fmla="*/ f77 f32 1"/>
              <a:gd name="f99" fmla="*/ f79 f31 1"/>
              <a:gd name="f100" fmla="*/ f80 f32 1"/>
              <a:gd name="f101" fmla="*/ f81 f31 1"/>
              <a:gd name="f102" fmla="*/ f82 f32 1"/>
              <a:gd name="f103" fmla="*/ f83 f31 1"/>
              <a:gd name="f104" fmla="*/ f84 f32 1"/>
              <a:gd name="f105" fmla="*/ f85 f31 1"/>
              <a:gd name="f106" fmla="*/ f86 f32 1"/>
              <a:gd name="f107" fmla="*/ f87 f31 1"/>
              <a:gd name="f108" fmla="*/ f88 f32 1"/>
              <a:gd name="f109" fmla="*/ f89 f31 1"/>
              <a:gd name="f110" fmla="*/ f90 f32 1"/>
              <a:gd name="f111" fmla="*/ f91 f31 1"/>
              <a:gd name="f112" fmla="*/ f92 f32 1"/>
              <a:gd name="f113" fmla="*/ f93 f31 1"/>
              <a:gd name="f114" fmla="*/ f94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">
                <a:pos x="f99" y="f100"/>
              </a:cxn>
              <a:cxn ang="f58">
                <a:pos x="f101" y="f102"/>
              </a:cxn>
              <a:cxn ang="f58">
                <a:pos x="f103" y="f104"/>
              </a:cxn>
              <a:cxn ang="f58">
                <a:pos x="f105" y="f106"/>
              </a:cxn>
              <a:cxn ang="f58">
                <a:pos x="f107" y="f108"/>
              </a:cxn>
              <a:cxn ang="f58">
                <a:pos x="f109" y="f110"/>
              </a:cxn>
              <a:cxn ang="f58">
                <a:pos x="f111" y="f112"/>
              </a:cxn>
              <a:cxn ang="f58">
                <a:pos x="f113" y="f114"/>
              </a:cxn>
              <a:cxn ang="f58">
                <a:pos x="f99" y="f100"/>
              </a:cxn>
            </a:cxnLst>
            <a:rect l="f95" t="f98" r="f96" b="f97"/>
            <a:pathLst>
              <a:path w="423862" h="431006">
                <a:moveTo>
                  <a:pt x="f5" y="f8"/>
                </a:moveTo>
                <a:cubicBezTo>
                  <a:pt x="f9" y="f10"/>
                  <a:pt x="f11" y="f12"/>
                  <a:pt x="f13" y="f14"/>
                </a:cubicBezTo>
                <a:lnTo>
                  <a:pt x="f15" y="f16"/>
                </a:lnTo>
                <a:lnTo>
                  <a:pt x="f6" y="f5"/>
                </a:lnTo>
                <a:cubicBezTo>
                  <a:pt x="f17" y="f18"/>
                  <a:pt x="f19" y="f20"/>
                  <a:pt x="f21" y="f22"/>
                </a:cubicBezTo>
                <a:cubicBezTo>
                  <a:pt x="f23" y="f10"/>
                  <a:pt x="f24" y="f25"/>
                  <a:pt x="f26" y="f6"/>
                </a:cubicBezTo>
                <a:lnTo>
                  <a:pt x="f27" y="f28"/>
                </a:lnTo>
                <a:lnTo>
                  <a:pt x="f29" y="f7"/>
                </a:lnTo>
                <a:lnTo>
                  <a:pt x="f5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368279" y="1371599"/>
            <a:ext cx="10985400" cy="48052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8A93D6-7139-4F7F-9B58-A624F19FC22F}" type="slidenum">
              <a:t>‹#›</a:t>
            </a:fld>
            <a:endParaRPr lang="en-US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637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F1D2F6-4C32-4003-85E9-76B665EEE6A2}" type="slidenum">
              <a:t>‹#›</a:t>
            </a:fld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1311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Key Message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F8991A-9FD3-433F-B51B-EBD6EACF2592}" type="slidenum">
              <a:t>‹#›</a:t>
            </a:fld>
            <a:endParaRPr lang="en-US"/>
          </a:p>
        </p:txBody>
      </p:sp>
      <p:sp>
        <p:nvSpPr>
          <p:cNvPr id="4" name="Picture Placeholder 13"/>
          <p:cNvSpPr txBox="1">
            <a:spLocks noGrp="1"/>
          </p:cNvSpPr>
          <p:nvPr>
            <p:ph type="title"/>
          </p:nvPr>
        </p:nvSpPr>
        <p:spPr>
          <a:xfrm>
            <a:off x="368279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368279" y="4330800"/>
            <a:ext cx="3695760" cy="1600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8089919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4241880" y="1397160"/>
            <a:ext cx="3695760" cy="2654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4241880" y="4330800"/>
            <a:ext cx="3695760" cy="1600200"/>
          </a:xfrm>
        </p:spPr>
        <p:txBody>
          <a:bodyPr/>
          <a:lstStyle>
            <a:lvl1pPr>
              <a:buSzPct val="100000"/>
              <a:buFont typeface="Arial" pitchFamily="34"/>
              <a:buChar char="•"/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089919" y="4330800"/>
            <a:ext cx="3695760" cy="1600200"/>
          </a:xfrm>
        </p:spPr>
        <p:txBody>
          <a:bodyPr/>
          <a:lstStyle>
            <a:lvl1pPr>
              <a:buSzPct val="100000"/>
              <a:buFont typeface="Arial" pitchFamily="34"/>
              <a:buChar char="•"/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6295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f_Three Key Messages with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4D55A9-5A53-48CE-A26D-CDD9B44BC373}" type="slidenum">
              <a:t>‹#›</a:t>
            </a:fld>
            <a:endParaRPr lang="en-US"/>
          </a:p>
        </p:txBody>
      </p:sp>
      <p:sp>
        <p:nvSpPr>
          <p:cNvPr id="4" name="Picture Placeholder 13"/>
          <p:cNvSpPr txBox="1">
            <a:spLocks noGrp="1"/>
          </p:cNvSpPr>
          <p:nvPr>
            <p:ph type="title"/>
          </p:nvPr>
        </p:nvSpPr>
        <p:spPr>
          <a:xfrm>
            <a:off x="131256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7"/>
          <p:cNvSpPr txBox="1">
            <a:spLocks noGrp="1"/>
          </p:cNvSpPr>
          <p:nvPr>
            <p:ph type="body" idx="4294967295"/>
          </p:nvPr>
        </p:nvSpPr>
        <p:spPr>
          <a:xfrm>
            <a:off x="527040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901512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13"/>
          <p:cNvSpPr txBox="1">
            <a:spLocks noGrp="1"/>
          </p:cNvSpPr>
          <p:nvPr>
            <p:ph type="title" idx="4294967295"/>
          </p:nvPr>
        </p:nvSpPr>
        <p:spPr>
          <a:xfrm>
            <a:off x="5185800" y="1238400"/>
            <a:ext cx="1803240" cy="1295280"/>
          </a:xfrm>
          <a:solidFill>
            <a:srgbClr val="F3F3F3"/>
          </a:solidFill>
        </p:spPr>
        <p:txBody>
          <a:bodyPr anchorCtr="1"/>
          <a:lstStyle>
            <a:lvl1pPr algn="ctr" hangingPunct="0">
              <a:defRPr sz="4400"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4400639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8229600" y="2959199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527040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4400639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 txBox="1">
            <a:spLocks noGrp="1"/>
          </p:cNvSpPr>
          <p:nvPr>
            <p:ph type="body" idx="4294967295"/>
          </p:nvPr>
        </p:nvSpPr>
        <p:spPr>
          <a:xfrm>
            <a:off x="8229600" y="37674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5"/>
          <p:cNvSpPr txBox="1">
            <a:spLocks noGrp="1"/>
          </p:cNvSpPr>
          <p:nvPr>
            <p:ph type="body" idx="4294967295"/>
          </p:nvPr>
        </p:nvSpPr>
        <p:spPr>
          <a:xfrm>
            <a:off x="527040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 txBox="1">
            <a:spLocks noGrp="1"/>
          </p:cNvSpPr>
          <p:nvPr>
            <p:ph type="body" idx="4294967295"/>
          </p:nvPr>
        </p:nvSpPr>
        <p:spPr>
          <a:xfrm>
            <a:off x="4400639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 txBox="1">
            <a:spLocks noGrp="1"/>
          </p:cNvSpPr>
          <p:nvPr>
            <p:ph type="body" idx="4294967295"/>
          </p:nvPr>
        </p:nvSpPr>
        <p:spPr>
          <a:xfrm>
            <a:off x="8229600" y="457560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4"/>
          <p:cNvSpPr txBox="1">
            <a:spLocks noGrp="1"/>
          </p:cNvSpPr>
          <p:nvPr>
            <p:ph type="body" idx="4294967295"/>
          </p:nvPr>
        </p:nvSpPr>
        <p:spPr>
          <a:xfrm>
            <a:off x="527040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6"/>
          <p:cNvSpPr txBox="1">
            <a:spLocks noGrp="1"/>
          </p:cNvSpPr>
          <p:nvPr>
            <p:ph type="body" idx="4294967295"/>
          </p:nvPr>
        </p:nvSpPr>
        <p:spPr>
          <a:xfrm>
            <a:off x="4400639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8"/>
          <p:cNvSpPr txBox="1">
            <a:spLocks noGrp="1"/>
          </p:cNvSpPr>
          <p:nvPr>
            <p:ph type="body" idx="4294967295"/>
          </p:nvPr>
        </p:nvSpPr>
        <p:spPr>
          <a:xfrm>
            <a:off x="8229600" y="5384160"/>
            <a:ext cx="3374280" cy="640080"/>
          </a:xfrm>
          <a:solidFill>
            <a:srgbClr val="E5ECEF"/>
          </a:solidFill>
        </p:spPr>
        <p:txBody>
          <a:bodyPr anchor="ctr"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8324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51C35A-0DB9-4144-9C61-264EA81A3F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65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299279" y="1003320"/>
            <a:ext cx="5486399" cy="5001480"/>
          </a:xfrm>
        </p:spPr>
        <p:txBody>
          <a:bodyPr anchor="ctr"/>
          <a:lstStyle>
            <a:lvl1pPr marL="285840" indent="-2858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095880" y="6483240"/>
            <a:ext cx="1371599" cy="365040"/>
          </a:xfrm>
        </p:spPr>
        <p:txBody>
          <a:bodyPr anchorCtr="0"/>
          <a:lstStyle>
            <a:lvl1pPr algn="l">
              <a:defRPr/>
            </a:lvl1pPr>
          </a:lstStyle>
          <a:p>
            <a:pPr lvl="0"/>
            <a:fld id="{88E97009-7D4D-498F-84DA-89E626C254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7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ed Text o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95880" cy="6858000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299279" y="1003320"/>
            <a:ext cx="5486399" cy="5001480"/>
          </a:xfrm>
        </p:spPr>
        <p:txBody>
          <a:bodyPr anchor="ctr"/>
          <a:lstStyle>
            <a:lvl1pPr marL="285840" indent="-285840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6095880" y="6461279"/>
            <a:ext cx="1574639" cy="365040"/>
          </a:xfrm>
        </p:spPr>
        <p:txBody>
          <a:bodyPr anchorCtr="0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lvl="0"/>
            <a:fld id="{8FE91D60-86F5-4214-91F9-85B0F26F652B}" type="slidenum">
              <a:t>‹#›</a:t>
            </a:fld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59252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 l="4081" r="4158" b="27066"/>
          <a:stretch>
            <a:fillRect/>
          </a:stretch>
        </p:blipFill>
        <p:spPr>
          <a:xfrm>
            <a:off x="0" y="1314360"/>
            <a:ext cx="12192119" cy="5543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00" y="1273320"/>
            <a:ext cx="3822119" cy="7585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67491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368280" y="187200"/>
            <a:ext cx="10083960" cy="803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976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title"/>
          </p:nvPr>
        </p:nvSpPr>
        <p:spPr>
          <a:xfrm>
            <a:off x="368280" y="187200"/>
            <a:ext cx="10083960" cy="803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57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2c_ Content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368279" y="1371599"/>
            <a:ext cx="10985400" cy="426708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7670880" y="6521400"/>
            <a:ext cx="4114800" cy="289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4927680" y="6483240"/>
            <a:ext cx="2743199" cy="365040"/>
          </a:xfrm>
        </p:spPr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/>
            <a:fld id="{75D1C308-CD4B-47D6-85D6-C0CFD1BC994C}" type="slidenum">
              <a:t>‹#›</a:t>
            </a:fld>
            <a:endParaRPr lang="en-US"/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0" y="6010200"/>
            <a:ext cx="12192119" cy="542880"/>
          </a:xfrm>
        </p:spPr>
        <p:txBody>
          <a:bodyPr anchor="ctr" anchorCtr="1"/>
          <a:lstStyle>
            <a:lvl1pPr marL="0" indent="0"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69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Key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/>
            <a:fld id="{E87E8279-671F-49C3-9B67-EA09FEEE06EE}" type="slidenum">
              <a:t>‹#›</a:t>
            </a:fld>
            <a:endParaRPr lang="en-US"/>
          </a:p>
        </p:txBody>
      </p:sp>
      <p:sp>
        <p:nvSpPr>
          <p:cNvPr id="5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0" y="6019919"/>
            <a:ext cx="12192119" cy="539640"/>
          </a:xfrm>
        </p:spPr>
        <p:txBody>
          <a:bodyPr anchor="ctr" anchorCtr="1"/>
          <a:lstStyle>
            <a:lvl1pPr marL="0" indent="0"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15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905039" y="1371599"/>
            <a:ext cx="10391760" cy="4057559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C249F5F-CF97-4A14-9E55-30E87F85140F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0472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o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905039" y="1371599"/>
            <a:ext cx="10391760" cy="4057559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FAB043A-9D43-4DAC-80FB-C44C457D9236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6977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f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119" cy="6858000"/>
          </a:xfrm>
        </p:spPr>
        <p:txBody>
          <a:bodyPr anchorCtr="1"/>
          <a:lstStyle>
            <a:lvl1pPr algn="ctr">
              <a:spcBef>
                <a:spcPts val="1001"/>
              </a:spcBef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BC3999B-5B9E-4644-A0FB-3F491E92BA6D}" type="slidenum">
              <a:t>‹#›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0" y="462960"/>
            <a:ext cx="1308240" cy="252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8490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003320"/>
            <a:ext cx="10598040" cy="1117440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2120760"/>
            <a:ext cx="10598040" cy="681120"/>
          </a:xfrm>
        </p:spPr>
        <p:txBody>
          <a:bodyPr/>
          <a:lstStyle>
            <a:lvl1pPr marL="0" indent="0"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0" y="5799240"/>
            <a:ext cx="2402280" cy="6789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rcRect r="11153" b="9688"/>
          <a:stretch>
            <a:fillRect/>
          </a:stretch>
        </p:blipFill>
        <p:spPr>
          <a:xfrm>
            <a:off x="1785240" y="813600"/>
            <a:ext cx="10406880" cy="60516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4638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9480" y="390600"/>
            <a:ext cx="1399680" cy="395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1371599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670880" y="648324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4724280" y="648324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1">
            <a:noAutofit/>
          </a:bodyPr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7F7F7F"/>
                </a:solidFill>
                <a:latin typeface="Arial"/>
                <a:ea typeface="DejaVu Sans" pitchFamily="2"/>
                <a:cs typeface="DejaVu Sans" pitchFamily="2"/>
              </a:defRPr>
            </a:lvl1pPr>
          </a:lstStyle>
          <a:p>
            <a:pPr lvl="0"/>
            <a:fld id="{AA27BB9E-C401-409B-B677-6E92CF8DBCF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2800" b="0" i="0" u="none" strike="noStrike" kern="1200" cap="none" spc="0" baseline="0">
          <a:ln>
            <a:noFill/>
          </a:ln>
          <a:solidFill>
            <a:srgbClr val="0C3D6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1pPr>
    </p:titleStyle>
    <p:bodyStyle>
      <a:lvl1pPr marL="228600" marR="0" lvl="0" indent="-228600" algn="l" rtl="0" hangingPunct="1">
        <a:lnSpc>
          <a:spcPct val="90000"/>
        </a:lnSpc>
        <a:spcBef>
          <a:spcPts val="1001"/>
        </a:spcBef>
        <a:spcAft>
          <a:spcPts val="0"/>
        </a:spcAft>
        <a:buSzPct val="45000"/>
        <a:buFont typeface="StarSymbol"/>
        <a:buChar char="●"/>
        <a:tabLst/>
        <a:defRPr lang="en-US" sz="2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1pPr>
      <a:lvl2pPr marL="685799" marR="0" lvl="1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20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2pPr>
      <a:lvl3pPr marL="1143000" marR="0" lvl="2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3pPr>
      <a:lvl4pPr marL="1600200" marR="0" lvl="3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1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4pPr>
      <a:lvl5pPr marL="2057400" marR="0" lvl="4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99480" y="390600"/>
            <a:ext cx="1399680" cy="395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368279" y="1371599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670880" y="648324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4724280" y="648324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1">
            <a:noAutofit/>
          </a:bodyPr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7F7F7F"/>
                </a:solidFill>
                <a:latin typeface="Arial"/>
                <a:ea typeface="DejaVu Sans" pitchFamily="2"/>
                <a:cs typeface="DejaVu Sans" pitchFamily="2"/>
              </a:defRPr>
            </a:lvl1pPr>
          </a:lstStyle>
          <a:p>
            <a:pPr lvl="0"/>
            <a:fld id="{D5E95CCC-C902-4C50-A633-F81136868F6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marL="0" marR="0" lvl="0" indent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2800" b="0" i="0" u="none" strike="noStrike" kern="1200" cap="none" spc="0" baseline="0">
          <a:ln>
            <a:noFill/>
          </a:ln>
          <a:solidFill>
            <a:srgbClr val="0C3D6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1pPr>
    </p:titleStyle>
    <p:bodyStyle>
      <a:lvl1pPr marL="228600" marR="0" lvl="0" indent="-228600" algn="l" rtl="0" hangingPunct="1">
        <a:lnSpc>
          <a:spcPct val="90000"/>
        </a:lnSpc>
        <a:spcBef>
          <a:spcPts val="1001"/>
        </a:spcBef>
        <a:spcAft>
          <a:spcPts val="0"/>
        </a:spcAft>
        <a:buSzPct val="45000"/>
        <a:buFont typeface="StarSymbol"/>
        <a:buChar char="●"/>
        <a:tabLst/>
        <a:defRPr lang="en-US" sz="2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1pPr>
      <a:lvl2pPr marL="685799" marR="0" lvl="1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20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2pPr>
      <a:lvl3pPr marL="1143000" marR="0" lvl="2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3pPr>
      <a:lvl4pPr marL="1600200" marR="0" lvl="3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1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4pPr>
      <a:lvl5pPr marL="2057400" marR="0" lvl="4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 pitchFamily="18"/>
          <a:ea typeface="Noto Sans CJK SC Regular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jpe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hattered.i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Relationship Id="rId4" Type="http://schemas.openxmlformats.org/officeDocument/2006/relationships/comments" Target="../comments/commen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5" Type="http://schemas.openxmlformats.org/officeDocument/2006/relationships/comments" Target="../comments/comment2.xml"/><Relationship Id="rId4" Type="http://schemas.openxmlformats.org/officeDocument/2006/relationships/image" Target="../media/image55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457200" y="0"/>
            <a:ext cx="11360880" cy="1123560"/>
          </a:xfrm>
        </p:spPr>
        <p:txBody>
          <a:bodyPr/>
          <a:lstStyle/>
          <a:p>
            <a:pPr lvl="0"/>
            <a:r>
              <a:rPr lang="en-US" sz="3200" b="1" dirty="0"/>
              <a:t>Algorithms and </a:t>
            </a:r>
            <a:r>
              <a:rPr lang="en-US" sz="3200" b="1" dirty="0"/>
              <a:t>data structures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311760" y="1253520"/>
            <a:ext cx="11430000" cy="372960"/>
          </a:xfrm>
          <a:noFill/>
        </p:spPr>
        <p:txBody>
          <a:bodyPr/>
          <a:lstStyle/>
          <a:p>
            <a:r>
              <a:rPr lang="en-US" b="1" dirty="0">
                <a:solidFill>
                  <a:srgbClr val="0C3D60"/>
                </a:solidFill>
              </a:rPr>
              <a:t>December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Asymptotic analysis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77A7675-C377-4765-A8D5-0335B75DED0F}" type="slidenum">
              <a:t>10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02960" y="1218600"/>
            <a:ext cx="6579720" cy="4874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If you still don’t get it: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D97C9DC-BFC3-4704-A962-C113197C07BE}" type="slidenum">
              <a:t>11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Let’s have a hardware, which executes 10</a:t>
            </a:r>
            <a:r>
              <a:rPr lang="en-US" sz="20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6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instructions per second.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Let’s have a function T(N) = N</a:t>
            </a:r>
            <a:r>
              <a:rPr lang="en-US" sz="20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, where N = 10</a:t>
            </a:r>
            <a:r>
              <a:rPr lang="en-US" sz="20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8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Let’s do the math:</a:t>
            </a:r>
          </a:p>
          <a:p>
            <a: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T(10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8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) = (10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8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)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= 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16</a:t>
            </a:r>
          </a:p>
          <a:p>
            <a: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Total number of seconds required: T(10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8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) / 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6</a:t>
            </a:r>
          </a:p>
          <a:p>
            <a: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Running time = 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16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/ 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6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= 10</a:t>
            </a:r>
            <a:r>
              <a:rPr lang="en-US" sz="18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10</a:t>
            </a:r>
          </a:p>
          <a:p>
            <a: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1800" b="0" i="0" u="none" strike="noStrike" kern="1200" cap="none" spc="0" baseline="3000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Each day has 86 400 seconds, so we need 115 740 days, e.g. 317 years.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2" descr="Ð ÐµÐ·ÑÐ»ÑÐ°Ñ Ñ Ð¸Ð·Ð¾Ð±ÑÐ°Ð¶ÐµÐ½Ð¸Ðµ Ð·Ð° trump 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45360" y="3671999"/>
            <a:ext cx="4572000" cy="25527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If you still don’t get it: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B062F04-DE2E-4193-B1C6-7780ABC301A6}" type="slidenum">
              <a:t>12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Now what happens if we have the NlogN function instead of N</a:t>
            </a:r>
            <a:r>
              <a:rPr lang="en-US" sz="20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4" descr="Ð ÐµÐ·ÑÐ»ÑÐ°Ñ Ñ Ð¸Ð·Ð¾Ð±ÑÐ°Ð¶ÐµÐ½Ð¸Ðµ Ð·Ð° terrible funny"/>
          <p:cNvSpPr/>
          <p:nvPr/>
        </p:nvSpPr>
        <p:spPr>
          <a:xfrm>
            <a:off x="307800" y="792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6" descr="Ð ÐµÐ·ÑÐ»ÑÐ°Ñ Ñ Ð¸Ð·Ð¾Ð±ÑÐ°Ð¶ÐµÐ½Ð¸Ðµ Ð·Ð° terrible funny"/>
          <p:cNvSpPr/>
          <p:nvPr/>
        </p:nvSpPr>
        <p:spPr>
          <a:xfrm>
            <a:off x="460439" y="16020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8" descr="Ð ÐµÐ·ÑÐ»ÑÐ°Ñ Ñ Ð¸Ð·Ð¾Ð±ÑÐ°Ð¶ÐµÐ½Ð¸Ðµ Ð·Ð° terrible funny"/>
          <p:cNvSpPr/>
          <p:nvPr/>
        </p:nvSpPr>
        <p:spPr>
          <a:xfrm>
            <a:off x="612720" y="31284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0" descr="Ð ÐµÐ·ÑÐ»ÑÐ°Ñ Ñ Ð¸Ð·Ð¾Ð±ÑÐ°Ð¶ÐµÐ½Ð¸Ðµ Ð·Ð° terrible funny"/>
          <p:cNvSpPr/>
          <p:nvPr/>
        </p:nvSpPr>
        <p:spPr>
          <a:xfrm>
            <a:off x="765000" y="46512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2" name="Picture 12" descr="funny-pictures-seeing-terrible-thing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853280"/>
            <a:ext cx="3164040" cy="41547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What’s asymptotic? What’s analysis?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ACB5D478-6347-4658-A848-3C163DF2BBD4}" type="slidenum">
              <a:t>13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28960" y="1317600"/>
          <a:ext cx="8128077" cy="2595959"/>
        </p:xfrm>
        <a:graphic>
          <a:graphicData uri="http://schemas.openxmlformats.org/drawingml/2006/table">
            <a:tbl>
              <a:tblPr/>
              <a:tblGrid>
                <a:gridCol w="2031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1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18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5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= 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= 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 = 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log(N)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-5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1.7 * 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-5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2 * 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-5 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0.1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N*log(N)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0.01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1.7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20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3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12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32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317 centuries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115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2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285 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centuries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10000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45000"/>
                        <a:buFont typeface="StarSymbol"/>
                        <a:buChar char="●"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</a:t>
                      </a:r>
                      <a:r>
                        <a:rPr lang="en-US" sz="1800" b="0" i="0" u="none" strike="noStrike" kern="1200" cap="none" baseline="3000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100000</a:t>
                      </a:r>
                      <a:r>
                        <a:rPr lang="en-US" sz="1800" b="0" i="0" u="none" strike="noStrike" kern="1200" cap="none" baseline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8" name="Picture 4" descr="Ð ÐµÐ·ÑÐ»ÑÐ°Ñ Ñ Ð¸Ð·Ð¾Ð±ÑÐ°Ð¶ÐµÐ½Ð¸Ðµ Ð·Ð° billions and billions 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1840" y="4036679"/>
            <a:ext cx="3564000" cy="2007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What do we target?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D0D8B45-C012-4FF3-8F01-FAE958D6FC04}" type="slidenum">
              <a:t>14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AutoShape 4" descr="Ð ÐµÐ·ÑÐ»ÑÐ°Ñ Ñ Ð¸Ð·Ð¾Ð±ÑÐ°Ð¶ÐµÐ½Ð¸Ðµ Ð·Ð° terrible funny"/>
          <p:cNvSpPr/>
          <p:nvPr/>
        </p:nvSpPr>
        <p:spPr>
          <a:xfrm>
            <a:off x="307800" y="792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AutoShape 6" descr="Ð ÐµÐ·ÑÐ»ÑÐ°Ñ Ñ Ð¸Ð·Ð¾Ð±ÑÐ°Ð¶ÐµÐ½Ð¸Ðµ Ð·Ð° terrible funny"/>
          <p:cNvSpPr/>
          <p:nvPr/>
        </p:nvSpPr>
        <p:spPr>
          <a:xfrm>
            <a:off x="460439" y="16020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AutoShape 8" descr="Ð ÐµÐ·ÑÐ»ÑÐ°Ñ Ñ Ð¸Ð·Ð¾Ð±ÑÐ°Ð¶ÐµÐ½Ð¸Ðµ Ð·Ð° terrible funny"/>
          <p:cNvSpPr/>
          <p:nvPr/>
        </p:nvSpPr>
        <p:spPr>
          <a:xfrm>
            <a:off x="612720" y="31284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AutoShape 10" descr="Ð ÐµÐ·ÑÐ»ÑÐ°Ñ Ñ Ð¸Ð·Ð¾Ð±ÑÐ°Ð¶ÐµÐ½Ð¸Ðµ Ð·Ð° terrible funny"/>
          <p:cNvSpPr/>
          <p:nvPr/>
        </p:nvSpPr>
        <p:spPr>
          <a:xfrm>
            <a:off x="765000" y="46512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2" name="Picture 2" descr="Ð¡Ð²ÑÑÐ·Ð°Ð½Ð¾ Ð¸Ð·Ð¾Ð±ÑÐ°Ð¶ÐµÐ½Ð¸Ðµ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0439" y="1340640"/>
            <a:ext cx="3078000" cy="17513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4" descr="Ð ÐµÐ·ÑÐ»ÑÐ°Ñ Ñ Ð¸Ð·Ð¾Ð±ÑÐ°Ð¶ÐµÐ½Ð¸Ðµ Ð·Ð° weightlifting funny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5159" y="2453760"/>
            <a:ext cx="4572000" cy="3429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29600" y="4168440"/>
            <a:ext cx="2993760" cy="243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Fundamentals of  algorithm analysis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GB" sz="2400"/>
              <a:t>EA 2018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Let’s sum-up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We need an arbitrary unit – for example </a:t>
            </a:r>
            <a:r>
              <a:rPr lang="en-US" i="1"/>
              <a:t>time</a:t>
            </a:r>
            <a:r>
              <a:rPr lang="en-US"/>
              <a:t>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We assume that the following operations take 1 unit: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Assignment operation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Single I/O operation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Single boolean operations or comparisons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Single arithmetic operations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Function return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Array indexing or pointer dereferencing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 i="1"/>
              <a:t>if </a:t>
            </a:r>
            <a:r>
              <a:rPr lang="en-US"/>
              <a:t>or </a:t>
            </a:r>
            <a:r>
              <a:rPr lang="en-US" i="1"/>
              <a:t>switch </a:t>
            </a:r>
            <a:r>
              <a:rPr lang="en-US"/>
              <a:t>= number of conditions + number of branches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All operations of the loop * number of iterations</a:t>
            </a:r>
          </a:p>
          <a:p>
            <a:pPr lvl="1">
              <a:buSzPct val="100000"/>
              <a:buFont typeface="Arial" pitchFamily="34"/>
              <a:buChar char="•"/>
            </a:pPr>
            <a:endParaRPr lang="en-US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Sorting… good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05BA0CE-C191-418C-8A01-F5B66B279D7C}" type="slidenum">
              <a:t>17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Example for a simple task humans do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Example for a simple task humans do and alien to the way they think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Why bother, we have std::sort()?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2" descr="Ð ÐµÐ·ÑÐ»ÑÐ°Ñ Ñ Ð¸Ð·Ð¾Ð±ÑÐ°Ð¶ÐµÐ½Ð¸Ðµ Ð·Ð° std sort failur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16520" y="2606040"/>
            <a:ext cx="4152960" cy="30193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22" name="Picture 2" descr="Ð ÐµÐ·ÑÐ»ÑÐ°Ñ Ñ Ð¸Ð·Ð¾Ð±ÑÐ°Ð¶ÐµÐ½Ð¸Ðµ Ð·Ð° bubble sort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20" y="2529735"/>
            <a:ext cx="46672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Sorting… how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Comparison criteria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 b="1"/>
              <a:t>Stability - </a:t>
            </a:r>
            <a:r>
              <a:rPr lang="en-US">
                <a:latin typeface="Arial" panose="020B0604020202020204" pitchFamily="34" charset="0"/>
              </a:rPr>
              <a:t>a stable sort will leave identical keys (values) in the same relative position in the sorted output, e.g. whenever there are two records R and S with the same key and with R appearing before S in the original list, R will appear before S in the sorted list.</a:t>
            </a:r>
          </a:p>
          <a:p>
            <a:pPr lvl="2">
              <a:buSzPct val="100000"/>
              <a:buFont typeface="Arial" pitchFamily="34"/>
              <a:buChar char="•"/>
            </a:pPr>
            <a:endParaRPr lang="en-US" b="1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18</a:t>
            </a:fld>
            <a:endParaRPr lang="en-US"/>
          </a:p>
        </p:txBody>
      </p:sp>
      <p:pic>
        <p:nvPicPr>
          <p:cNvPr id="2050" name="Picture 2" descr="Ð ÐµÐ·ÑÐ»ÑÐ°Ñ Ñ Ð¸Ð·Ð¾Ð±ÑÐ°Ð¶ÐµÐ½Ð¸Ðµ Ð·Ð° stable 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67" y="2362062"/>
            <a:ext cx="2557024" cy="42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Sorting… how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Comparison criteria</a:t>
            </a:r>
            <a:endParaRPr lang="en-US" b="1"/>
          </a:p>
          <a:p>
            <a:pPr lvl="2">
              <a:buSzPct val="100000"/>
              <a:buFont typeface="Arial" pitchFamily="34"/>
              <a:buChar char="•"/>
            </a:pPr>
            <a:r>
              <a:rPr lang="en-US" b="1"/>
              <a:t>Space - </a:t>
            </a:r>
            <a:r>
              <a:rPr lang="en-US">
                <a:latin typeface="Arial" panose="020B0604020202020204" pitchFamily="34" charset="0"/>
              </a:rPr>
              <a:t>An in-place sort does not require any extra space to accomplish its task. Both insertion sort and shell sort are in-place sorts. Quicksort requires stack space for recursion, and therefore is not an in-place sort. Tinkering with the algorithm considerably reduced the amount of time required. 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 b="1"/>
              <a:t>Time - </a:t>
            </a:r>
            <a:r>
              <a:rPr lang="en-US">
                <a:latin typeface="Arial" panose="020B0604020202020204" pitchFamily="34" charset="0"/>
              </a:rPr>
              <a:t>The time required to sort a dataset can easily become astronomical.</a:t>
            </a:r>
          </a:p>
          <a:p>
            <a:pPr lvl="2">
              <a:buSzPct val="100000"/>
              <a:buFont typeface="Arial" pitchFamily="34"/>
              <a:buChar char="•"/>
            </a:pPr>
            <a:endParaRPr lang="en-US" b="1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19</a:t>
            </a:fld>
            <a:endParaRPr lang="en-US"/>
          </a:p>
        </p:txBody>
      </p:sp>
      <p:pic>
        <p:nvPicPr>
          <p:cNvPr id="3076" name="Picture 4" descr="Ð ÐµÐ·ÑÐ»ÑÐ°Ñ Ñ Ð¸Ð·Ð¾Ð±ÑÐ°Ð¶ÐµÐ½Ð¸Ðµ Ð·Ð° sorting time complexity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45" y="2935274"/>
            <a:ext cx="3380468" cy="33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Asymptotic analysis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Fundamentals of algorithm analysis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Basic data structures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Data structures for grown-ups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Binary trees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Searching</a:t>
            </a:r>
          </a:p>
          <a:p>
            <a:pPr lvl="3">
              <a:buSzPct val="100000"/>
              <a:buFont typeface="Arial" pitchFamily="34"/>
              <a:buChar char="•"/>
            </a:pPr>
            <a:r>
              <a:rPr lang="en-US"/>
              <a:t>Linear and Binary search</a:t>
            </a:r>
          </a:p>
          <a:p>
            <a:pPr lvl="3">
              <a:buSzPct val="100000"/>
              <a:buFont typeface="Arial" pitchFamily="34"/>
              <a:buChar char="•"/>
            </a:pPr>
            <a:r>
              <a:rPr lang="en-US"/>
              <a:t>DND</a:t>
            </a:r>
          </a:p>
          <a:p>
            <a:pPr lvl="3">
              <a:buSzPct val="100000"/>
              <a:buFont typeface="Arial" pitchFamily="34"/>
              <a:buChar char="•"/>
            </a:pPr>
            <a:r>
              <a:rPr lang="en-US"/>
              <a:t>Balanced tree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Hashing and maps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Graphs</a:t>
            </a:r>
          </a:p>
          <a:p>
            <a:pPr lvl="1">
              <a:buSzPct val="100000"/>
              <a:buFont typeface="Arial" pitchFamily="34"/>
              <a:buChar char="•"/>
            </a:pPr>
            <a:endParaRPr lang="en-US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3AC4490-B1E6-40F5-B5C5-54D95CCB5523}" type="slidenum"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Sorting… how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Comparison criteria</a:t>
            </a:r>
            <a:endParaRPr lang="en-US" b="1"/>
          </a:p>
          <a:p>
            <a:pPr lvl="2">
              <a:buSzPct val="100000"/>
              <a:buFont typeface="Arial" pitchFamily="34"/>
              <a:buChar char="•"/>
            </a:pPr>
            <a:r>
              <a:rPr lang="en-US" b="1"/>
              <a:t>Simplicity - </a:t>
            </a:r>
            <a:r>
              <a:rPr lang="en-US">
                <a:latin typeface="Arial" panose="020B0604020202020204" pitchFamily="34" charset="0"/>
              </a:rPr>
              <a:t>The number of statements required for each algorithm. Simpler algorithms result in fewer programming errors. </a:t>
            </a:r>
            <a:endParaRPr lang="en-US" b="1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20</a:t>
            </a:fld>
            <a:endParaRPr lang="en-US"/>
          </a:p>
        </p:txBody>
      </p:sp>
      <p:pic>
        <p:nvPicPr>
          <p:cNvPr id="4098" name="Picture 2" descr="Ð ÐµÐ·ÑÐ»ÑÐ°Ñ Ñ Ð¸Ð·Ð¾Ð±ÑÐ°Ð¶ÐµÐ½Ð¸Ðµ Ð·Ð° simple sorting quo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45" y="2751328"/>
            <a:ext cx="3726089" cy="37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Bubble Sort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21</a:t>
            </a:fld>
            <a:endParaRPr lang="en-US"/>
          </a:p>
        </p:txBody>
      </p:sp>
      <p:pic>
        <p:nvPicPr>
          <p:cNvPr id="6146" name="Picture 2" descr="Ð ÐµÐ·ÑÐ»ÑÐ°Ñ Ñ Ð¸Ð·Ð¾Ð±ÑÐ°Ð¶ÐµÐ½Ð¸Ðµ Ð·Ð° bubble sort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41" y="2618202"/>
            <a:ext cx="38766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0679" y="1229880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100000"/>
              <a:buFont typeface="Arial" pitchFamily="34"/>
              <a:buChar char="•"/>
            </a:pPr>
            <a:r>
              <a:rPr lang="en-US"/>
              <a:t>Why: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Bubble Sort is often taught in introductory computer science courses.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It is a relatively slow sort, but an inspiration for a better sorting algorithm.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Intuitive and general-purpose.</a:t>
            </a: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146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Bubble Sort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679" y="1229880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100000"/>
              <a:buFont typeface="Arial" pitchFamily="34"/>
              <a:buChar char="•"/>
            </a:pPr>
            <a:r>
              <a:rPr lang="en-US"/>
              <a:t>Why: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Easy to implement.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Can be easily parallelized.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On small, sorted arrays works fast. </a:t>
            </a: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</p:txBody>
      </p:sp>
      <p:pic>
        <p:nvPicPr>
          <p:cNvPr id="717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71" y="2864694"/>
            <a:ext cx="36957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41800" y="3872465"/>
                <a:ext cx="219354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800" y="3872465"/>
                <a:ext cx="2193549" cy="7562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 descr="Ð ÐµÐ·ÑÐ»ÑÐ°Ñ Ñ Ð¸Ð·Ð¾Ð±ÑÐ°Ð¶ÐµÐ½Ð¸Ðµ Ð·Ð° bubble sort fun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71" y="2603621"/>
            <a:ext cx="5959011" cy="39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7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Quick Sort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679" y="1229880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100000"/>
              <a:buFont typeface="Arial" pitchFamily="34"/>
              <a:buChar char="•"/>
            </a:pPr>
            <a:r>
              <a:rPr lang="en-US"/>
              <a:t>Why: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Fast for big, unsorted arrays.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Multiple ways to implement.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Has a pivot.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But non-stable and not an in-place sort.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Cannot be parallelized.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Cannot do linked lists.</a:t>
            </a: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</p:txBody>
      </p:sp>
      <p:pic>
        <p:nvPicPr>
          <p:cNvPr id="8194" name="Picture 2" descr="Ð ÐµÐ·ÑÐ»ÑÐ°Ñ Ñ Ð¸Ð·Ð¾Ð±ÑÐ°Ð¶ÐµÐ½Ð¸Ðµ Ð·Ð° quicksor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6" y="3774501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8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Merge Sort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679" y="1229880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100000"/>
              <a:buFont typeface="Arial" pitchFamily="34"/>
              <a:buChar char="•"/>
            </a:pPr>
            <a:r>
              <a:rPr lang="en-US"/>
              <a:t>Why: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It works. It’s stable. It’s general-purpose.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Can be parallelized.</a:t>
            </a:r>
          </a:p>
          <a:p>
            <a:pPr lvl="2">
              <a:buSzPct val="100000"/>
              <a:buFont typeface="Arial" pitchFamily="34"/>
              <a:buChar char="•"/>
            </a:pPr>
            <a:endParaRPr lang="en-US"/>
          </a:p>
          <a:p>
            <a:pPr lvl="2">
              <a:buSzPct val="100000"/>
              <a:buFont typeface="Arial" pitchFamily="34"/>
              <a:buChar char="•"/>
            </a:pPr>
            <a:endParaRPr lang="en-US"/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</p:txBody>
      </p:sp>
      <p:pic>
        <p:nvPicPr>
          <p:cNvPr id="9218" name="Picture 2" descr="Ð ÐµÐ·ÑÐ»ÑÐ°Ñ Ñ Ð¸Ð·Ð¾Ð±ÑÐ°Ð¶ÐµÐ½Ð¸Ðµ Ð·Ð° merge sort fun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00" y="36194"/>
            <a:ext cx="1463039" cy="68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31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679" y="1229880"/>
            <a:ext cx="10985400" cy="48052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 pitchFamily="18"/>
                <a:ea typeface="Noto Sans CJK SC Regular" pitchFamily="2"/>
                <a:cs typeface="Free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SzPct val="100000"/>
              <a:buFont typeface="Arial" pitchFamily="34"/>
              <a:buChar char="•"/>
            </a:pPr>
            <a:endParaRPr lang="en-US"/>
          </a:p>
          <a:p>
            <a:pPr lvl="2">
              <a:buSzPct val="100000"/>
              <a:buFont typeface="Arial" pitchFamily="34"/>
              <a:buChar char="•"/>
            </a:pPr>
            <a:endParaRPr lang="en-US"/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  <a:p>
            <a:pPr marL="0" indent="0" hangingPunct="1">
              <a:spcBef>
                <a:spcPts val="1001"/>
              </a:spcBef>
              <a:buFont typeface="StarSymbol"/>
              <a:buNone/>
            </a:pPr>
            <a:endParaRPr lang="en-US" sz="2400">
              <a:latin typeface="Arial" pitchFamily="1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63621"/>
              </p:ext>
            </p:extLst>
          </p:nvPr>
        </p:nvGraphicFramePr>
        <p:xfrm>
          <a:off x="227329" y="931369"/>
          <a:ext cx="8063196" cy="2508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7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73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2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76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8825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01490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Sorting method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Avg.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Best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Worst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Space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Notes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Bubble Sort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O(n^2)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O(n^2)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O(n^2)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Constant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Always try to optimize it.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6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Quick Sort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O(n*</a:t>
                      </a:r>
                      <a:r>
                        <a:rPr lang="en-US" sz="1100" u="none" strike="noStrike" err="1">
                          <a:effectLst/>
                        </a:rPr>
                        <a:t>logn</a:t>
                      </a:r>
                      <a:r>
                        <a:rPr lang="en-US" sz="1100" u="none" strike="noStrike">
                          <a:effectLst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O(n*</a:t>
                      </a:r>
                      <a:r>
                        <a:rPr lang="en-US" sz="1100" u="none" strike="noStrike" err="1">
                          <a:effectLst/>
                        </a:rPr>
                        <a:t>logn</a:t>
                      </a:r>
                      <a:r>
                        <a:rPr lang="en-US" sz="1100" u="none" strike="noStrike">
                          <a:effectLst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O(n^2)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Depends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Randomly picking a pivot (or shuffle the array) can help avoiding WCS such as perfectly sorted arrays.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3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Merge Sort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O(n*</a:t>
                      </a:r>
                      <a:r>
                        <a:rPr lang="en-US" sz="1100" u="none" strike="noStrike" err="1">
                          <a:effectLst/>
                        </a:rPr>
                        <a:t>logn</a:t>
                      </a:r>
                      <a:r>
                        <a:rPr lang="en-US" sz="1100" u="none" strike="noStrike">
                          <a:effectLst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O(n*</a:t>
                      </a:r>
                      <a:r>
                        <a:rPr lang="en-US" sz="1100" u="none" strike="noStrike" err="1">
                          <a:effectLst/>
                        </a:rPr>
                        <a:t>logn</a:t>
                      </a:r>
                      <a:r>
                        <a:rPr lang="en-US" sz="1100" u="none" strike="noStrike">
                          <a:effectLst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O(n*</a:t>
                      </a:r>
                      <a:r>
                        <a:rPr lang="en-US" sz="1100" u="none" strike="noStrike" err="1">
                          <a:effectLst/>
                        </a:rPr>
                        <a:t>logn</a:t>
                      </a:r>
                      <a:r>
                        <a:rPr lang="en-US" sz="1100" u="none" strike="noStrike">
                          <a:effectLst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Depends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 arrays, merge sort requires O(n) space; on linked lists - constant space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9" y="931369"/>
            <a:ext cx="2815890" cy="52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Homework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 err="1"/>
              <a:t>Bogosort</a:t>
            </a:r>
            <a:endParaRPr lang="en-US"/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Cocktail shaker sort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Gnome sort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Pigeonhole sort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 err="1"/>
              <a:t>Proxmap</a:t>
            </a:r>
            <a:r>
              <a:rPr lang="en-US"/>
              <a:t> sort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Radix sort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 err="1"/>
              <a:t>Timsort</a:t>
            </a: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26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cocktail shaker 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135" y="990360"/>
            <a:ext cx="3151384" cy="53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58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Basic data structures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GB" sz="2400"/>
              <a:t>EA 2018</a:t>
            </a:r>
          </a:p>
        </p:txBody>
      </p:sp>
    </p:spTree>
    <p:extLst>
      <p:ext uri="{BB962C8B-B14F-4D97-AF65-F5344CB8AC3E}">
        <p14:creationId xmlns:p14="http://schemas.microsoft.com/office/powerpoint/2010/main" val="106765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Structures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24280" y="909494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67720" y="1804612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13793" y="1804612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8280" y="2572836"/>
            <a:ext cx="920590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6957" y="2572833"/>
            <a:ext cx="885751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10737" y="2572832"/>
            <a:ext cx="920650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10101" y="2572831"/>
            <a:ext cx="925065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40164" y="2572831"/>
            <a:ext cx="1016233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11766" y="2572830"/>
            <a:ext cx="1053858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20994" y="2572829"/>
            <a:ext cx="1031246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746" y="3687863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503031" y="3687863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82944" y="4819643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18271" y="4819642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502044" y="4819642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85817" y="4819640"/>
            <a:ext cx="1654629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98423" y="924115"/>
            <a:ext cx="1524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Data Structures</a:t>
            </a:r>
            <a:endParaRPr lang="en-US" sz="1400"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8333" y="186175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Built-in data structures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081" y="2611961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Integer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801" y="262508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Float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83585" y="496707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Queues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2884" y="262971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Pointer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11766" y="1836772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User-defined data structures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95573" y="2704294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Arrays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80272" y="2704294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Lists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76055" y="269855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8060" y="38328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Linear lists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95791" y="38328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Non-linear lists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48258" y="495110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Stacks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13848" y="261933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Char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70005" y="495110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Graphs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28182" y="495110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Trees</a:t>
            </a:r>
          </a:p>
        </p:txBody>
      </p:sp>
      <p:cxnSp>
        <p:nvCxnSpPr>
          <p:cNvPr id="39" name="Elbow Connector 38"/>
          <p:cNvCxnSpPr>
            <a:stCxn id="5" idx="1"/>
            <a:endCxn id="7" idx="0"/>
          </p:cNvCxnSpPr>
          <p:nvPr/>
        </p:nvCxnSpPr>
        <p:spPr>
          <a:xfrm rot="10800000" flipV="1">
            <a:off x="2595036" y="1179460"/>
            <a:ext cx="2129245" cy="625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" idx="3"/>
            <a:endCxn id="28" idx="0"/>
          </p:cNvCxnSpPr>
          <p:nvPr/>
        </p:nvCxnSpPr>
        <p:spPr>
          <a:xfrm>
            <a:off x="6378909" y="1179460"/>
            <a:ext cx="2394857" cy="6573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2"/>
            <a:endCxn id="9" idx="0"/>
          </p:cNvCxnSpPr>
          <p:nvPr/>
        </p:nvCxnSpPr>
        <p:spPr>
          <a:xfrm rot="5400000">
            <a:off x="1597659" y="1575459"/>
            <a:ext cx="228293" cy="1766460"/>
          </a:xfrm>
          <a:prstGeom prst="bentConnector3">
            <a:avLst>
              <a:gd name="adj1" fmla="val -106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3" idx="2"/>
            <a:endCxn id="10" idx="0"/>
          </p:cNvCxnSpPr>
          <p:nvPr/>
        </p:nvCxnSpPr>
        <p:spPr>
          <a:xfrm rot="5400000">
            <a:off x="2205377" y="2167876"/>
            <a:ext cx="249413" cy="5605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7" idx="2"/>
            <a:endCxn id="11" idx="0"/>
          </p:cNvCxnSpPr>
          <p:nvPr/>
        </p:nvCxnSpPr>
        <p:spPr>
          <a:xfrm rot="16200000" flipH="1">
            <a:off x="2818904" y="2120673"/>
            <a:ext cx="228289" cy="67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23" idx="3"/>
            <a:endCxn id="12" idx="0"/>
          </p:cNvCxnSpPr>
          <p:nvPr/>
        </p:nvCxnSpPr>
        <p:spPr>
          <a:xfrm>
            <a:off x="3372333" y="2092588"/>
            <a:ext cx="1100301" cy="4802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8" idx="1"/>
            <a:endCxn id="13" idx="0"/>
          </p:cNvCxnSpPr>
          <p:nvPr/>
        </p:nvCxnSpPr>
        <p:spPr>
          <a:xfrm rot="10800000" flipV="1">
            <a:off x="7148281" y="2074577"/>
            <a:ext cx="765512" cy="4982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8" idx="3"/>
            <a:endCxn id="15" idx="0"/>
          </p:cNvCxnSpPr>
          <p:nvPr/>
        </p:nvCxnSpPr>
        <p:spPr>
          <a:xfrm>
            <a:off x="9535766" y="2067605"/>
            <a:ext cx="400851" cy="5052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8" idx="2"/>
            <a:endCxn id="14" idx="0"/>
          </p:cNvCxnSpPr>
          <p:nvPr/>
        </p:nvCxnSpPr>
        <p:spPr>
          <a:xfrm rot="5400000">
            <a:off x="8525759" y="2357480"/>
            <a:ext cx="228287" cy="2024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4" idx="2"/>
            <a:endCxn id="16" idx="0"/>
          </p:cNvCxnSpPr>
          <p:nvPr/>
        </p:nvCxnSpPr>
        <p:spPr>
          <a:xfrm rot="5400000">
            <a:off x="7706827" y="2855995"/>
            <a:ext cx="575102" cy="10886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Elbow Connector 1023"/>
          <p:cNvCxnSpPr>
            <a:stCxn id="14" idx="2"/>
            <a:endCxn id="17" idx="0"/>
          </p:cNvCxnSpPr>
          <p:nvPr/>
        </p:nvCxnSpPr>
        <p:spPr>
          <a:xfrm rot="16200000" flipH="1">
            <a:off x="8646969" y="3004486"/>
            <a:ext cx="575102" cy="7916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Elbow Connector 1026"/>
          <p:cNvCxnSpPr>
            <a:stCxn id="32" idx="1"/>
            <a:endCxn id="18" idx="0"/>
          </p:cNvCxnSpPr>
          <p:nvPr/>
        </p:nvCxnSpPr>
        <p:spPr>
          <a:xfrm rot="10800000" flipV="1">
            <a:off x="5410260" y="3971357"/>
            <a:ext cx="1277801" cy="8482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/>
          <p:cNvCxnSpPr>
            <a:stCxn id="16" idx="2"/>
            <a:endCxn id="19" idx="0"/>
          </p:cNvCxnSpPr>
          <p:nvPr/>
        </p:nvCxnSpPr>
        <p:spPr>
          <a:xfrm rot="5400000">
            <a:off x="7151900" y="4521481"/>
            <a:ext cx="591848" cy="4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Elbow Connector 1038"/>
          <p:cNvCxnSpPr>
            <a:stCxn id="17" idx="2"/>
            <a:endCxn id="20" idx="0"/>
          </p:cNvCxnSpPr>
          <p:nvPr/>
        </p:nvCxnSpPr>
        <p:spPr>
          <a:xfrm rot="5400000">
            <a:off x="9033929" y="4523225"/>
            <a:ext cx="591848" cy="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Elbow Connector 1042"/>
          <p:cNvCxnSpPr>
            <a:stCxn id="17" idx="3"/>
            <a:endCxn id="21" idx="0"/>
          </p:cNvCxnSpPr>
          <p:nvPr/>
        </p:nvCxnSpPr>
        <p:spPr>
          <a:xfrm>
            <a:off x="10157660" y="3957829"/>
            <a:ext cx="1055472" cy="8618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Elbow Connector 1046"/>
          <p:cNvCxnSpPr>
            <a:stCxn id="20" idx="2"/>
            <a:endCxn id="21" idx="1"/>
          </p:cNvCxnSpPr>
          <p:nvPr/>
        </p:nvCxnSpPr>
        <p:spPr>
          <a:xfrm rot="5400000" flipH="1" flipV="1">
            <a:off x="9722604" y="4696361"/>
            <a:ext cx="269967" cy="1056458"/>
          </a:xfrm>
          <a:prstGeom prst="bentConnector4">
            <a:avLst>
              <a:gd name="adj1" fmla="val -84677"/>
              <a:gd name="adj2" fmla="val 891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93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Array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5704" y="914400"/>
            <a:ext cx="8669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Contiguous block of memory locations, where each memory location stores one fixed-length data item. It could also mean a logical data type composed of a (typically homogeneous) collection of data items, with each data item identified by an index number: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5704" y="5029200"/>
            <a:ext cx="65357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Problems with an array: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Array size is fixed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Unsorted array: searching for an item is slow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Sorted array: insertion and deletion is slow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1789" y="2148522"/>
            <a:ext cx="8669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collection of elements of similar datatype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contiguous memory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each element can be accessed directly using position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array elements can be accessed individually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39241" y="3733800"/>
            <a:ext cx="7467600" cy="4572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225041" y="3733800"/>
            <a:ext cx="0" cy="4572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2910841" y="3733800"/>
            <a:ext cx="0" cy="4572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596641" y="3733800"/>
            <a:ext cx="0" cy="4572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8244841" y="3745727"/>
            <a:ext cx="0" cy="4572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5747848" y="3722738"/>
            <a:ext cx="19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91641" y="33488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7441" y="335666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3510" y="335666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97241" y="334464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1539241" y="4343400"/>
            <a:ext cx="685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225041" y="4343400"/>
            <a:ext cx="685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910841" y="4343400"/>
            <a:ext cx="685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8321041" y="4343400"/>
            <a:ext cx="685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614375" y="4296429"/>
            <a:ext cx="7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63780" y="4296429"/>
            <a:ext cx="7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7899" y="4296429"/>
            <a:ext cx="7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6838" y="4277084"/>
            <a:ext cx="7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5666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Asymptotic analysis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GB" sz="2400"/>
              <a:t>EA 2018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Array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 b="1"/>
              <a:t>Examples</a:t>
            </a:r>
            <a:r>
              <a:rPr lang="en-US"/>
              <a:t>: 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tables, especially lookup table - replaces runtime computation with a simpler array indexing operation. </a:t>
            </a:r>
          </a:p>
          <a:p>
            <a:pPr lvl="2">
              <a:buSzPct val="100000"/>
              <a:buFont typeface="Arial" pitchFamily="34"/>
              <a:buChar char="•"/>
            </a:pPr>
            <a:r>
              <a:rPr lang="en-US"/>
              <a:t>The savings in terms of processing time can be significant, since retrieving a value from memory is often faster than undergoing an 'expensive' computation.</a:t>
            </a: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30</a:t>
            </a:fld>
            <a:endParaRPr lang="en-US"/>
          </a:p>
        </p:txBody>
      </p:sp>
      <p:pic>
        <p:nvPicPr>
          <p:cNvPr id="10242" name="Picture 2" descr="Ð ÐµÐ·ÑÐ»ÑÐ°Ñ Ñ Ð¸Ð·Ð¾Ð±ÑÐ°Ð¶ÐµÐ½Ð¸Ðµ Ð·Ð° array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10" y="2696902"/>
            <a:ext cx="3786338" cy="37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4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Linked list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8279" y="1077480"/>
            <a:ext cx="83712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program designer should first consider what basic operations the implementation must support. Our common intuition about lists tells us that a list should be able to: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grow and shrink in size as we insert and remove elements.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insert and remove elements from anywhere in the list. 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gain access to any element’s value, either to read it or to change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create and clear (or reinitialize) lists.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access the next or previous element from the “current” one.</a:t>
            </a:r>
          </a:p>
        </p:txBody>
      </p:sp>
      <p:pic>
        <p:nvPicPr>
          <p:cNvPr id="19458" name="Picture 2" descr="Ð ÐµÐ·ÑÐ»ÑÐ°Ñ Ñ Ð¸Ð·Ð¾Ð±ÑÐ°Ð¶ÐµÐ½Ð¸Ðµ Ð·Ð° linked list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68" y="4144650"/>
            <a:ext cx="2857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8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Linked list (Singly Linked List)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8904" y="1219200"/>
            <a:ext cx="939726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Finite, ordered sequence of data items known as elements. “Ordered” in this definition means that each element has a position in the list.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simplicity all elements of the list should have the same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There is no conceptual objection to lists whose elements have differing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types if the application requires it.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operations defined as part of the list ADT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do not depend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 the elemental data type.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list is said to be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when it contains no elements. </a:t>
            </a: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number of elements currently stored is called the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of the list. </a:t>
            </a: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beginning of the list is called the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the end of the list is called the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71" y="2895600"/>
            <a:ext cx="6044096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7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Doubly Linked List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433852"/>
            <a:ext cx="6934200" cy="121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6688" y="3009423"/>
            <a:ext cx="8727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Rule: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 doubly linked list allows convenient access from a list node to the next node and also to the preceding node on the list.</a:t>
            </a:r>
          </a:p>
        </p:txBody>
      </p:sp>
    </p:spTree>
    <p:extLst>
      <p:ext uri="{BB962C8B-B14F-4D97-AF65-F5344CB8AC3E}">
        <p14:creationId xmlns:p14="http://schemas.microsoft.com/office/powerpoint/2010/main" val="272957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Stack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2263" y="990600"/>
            <a:ext cx="86693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List-like structure in which elements may be inserted or removed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from only one end.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Rule: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While this restriction makes stacks less flexible than lists, it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also makes stacks both efficient and easy to implement.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AKA: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“LIFO” list, which stands for “Last-In, First-Out”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324471" y="5499303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24471" y="5122279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324471" y="4745255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15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324471" y="4380116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324471" y="4003300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87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534271" y="5499303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cs typeface="Arial" charset="0"/>
              </a:rPr>
              <a:t>7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34271" y="5118303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534271" y="4751872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15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534271" y="4370872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582271" y="5647728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582271" y="5266728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582271" y="4885728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15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582271" y="4504728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8582271" y="4118966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87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9496671" y="3330552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100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553079" y="3622405"/>
            <a:ext cx="914400" cy="381000"/>
          </a:xfrm>
          <a:prstGeom prst="rect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87</a:t>
            </a:r>
          </a:p>
        </p:txBody>
      </p:sp>
      <p:cxnSp>
        <p:nvCxnSpPr>
          <p:cNvPr id="28" name="Curved Connector 27"/>
          <p:cNvCxnSpPr>
            <a:stCxn id="20" idx="0"/>
            <a:endCxn id="27" idx="1"/>
          </p:cNvCxnSpPr>
          <p:nvPr/>
        </p:nvCxnSpPr>
        <p:spPr bwMode="auto">
          <a:xfrm rot="5400000" flipH="1" flipV="1">
            <a:off x="5993292" y="3811085"/>
            <a:ext cx="557967" cy="561608"/>
          </a:xfrm>
          <a:prstGeom prst="curvedConnector2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urved Connector 28"/>
          <p:cNvCxnSpPr>
            <a:stCxn id="26" idx="1"/>
            <a:endCxn id="25" idx="0"/>
          </p:cNvCxnSpPr>
          <p:nvPr/>
        </p:nvCxnSpPr>
        <p:spPr bwMode="auto">
          <a:xfrm rot="10800000" flipV="1">
            <a:off x="9039471" y="3521052"/>
            <a:ext cx="457200" cy="597914"/>
          </a:xfrm>
          <a:prstGeom prst="curvedConnector2">
            <a:avLst/>
          </a:prstGeom>
          <a:solidFill>
            <a:schemeClr val="accent1"/>
          </a:solidFill>
          <a:ln w="1587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248271" y="586332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contents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871" y="5899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29870" y="60603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712177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Queue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35</a:t>
            </a:fld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70" y="2940935"/>
            <a:ext cx="4810418" cy="254405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2263" y="1028343"/>
            <a:ext cx="85931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List-like structure that provides restricted access to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its elements.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Rule: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Queue elements may only be inserted at the back and removed from the front.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AKA: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“FIFO” list, which stands for “First-In, First-Out.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8279" y="5465431"/>
            <a:ext cx="779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(a) The queue after the initial four numbers 20, 5, 12, and 17 have been inserted.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(b) The queue after elements 20 and 5 are deleted, following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which 3, 30, and 4 are inserted.</a:t>
            </a:r>
          </a:p>
        </p:txBody>
      </p:sp>
    </p:spTree>
    <p:extLst>
      <p:ext uri="{BB962C8B-B14F-4D97-AF65-F5344CB8AC3E}">
        <p14:creationId xmlns:p14="http://schemas.microsoft.com/office/powerpoint/2010/main" val="3986631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Circular Queue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41FF18D-833D-4A35-8343-F8E4FA06D7FA}" type="slidenum"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1590840"/>
            <a:ext cx="6619875" cy="3000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29840" y="4715040"/>
            <a:ext cx="8077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(a) The queue after the initial four numbers 20, 5, 12, and 17 have been inserted.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(b) The queue after elements 20 and 5 are deleted, following which 3,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30, and 4 are inserted.</a:t>
            </a:r>
          </a:p>
        </p:txBody>
      </p:sp>
    </p:spTree>
    <p:extLst>
      <p:ext uri="{BB962C8B-B14F-4D97-AF65-F5344CB8AC3E}">
        <p14:creationId xmlns:p14="http://schemas.microsoft.com/office/powerpoint/2010/main" val="2095283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Binary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None/>
            </a:pPr>
            <a:r>
              <a:rPr lang="en-GB" sz="2400"/>
              <a:t>EA 2018</a:t>
            </a:r>
          </a:p>
        </p:txBody>
      </p:sp>
    </p:spTree>
    <p:extLst>
      <p:ext uri="{BB962C8B-B14F-4D97-AF65-F5344CB8AC3E}">
        <p14:creationId xmlns:p14="http://schemas.microsoft.com/office/powerpoint/2010/main" val="3777107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38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Defined recursively:</a:t>
            </a:r>
          </a:p>
          <a:p>
            <a:pPr marL="1022400" lvl="1" indent="-457200">
              <a:buClr>
                <a:srgbClr val="000000"/>
              </a:buClr>
              <a:buSzPct val="45000"/>
              <a:buFont typeface="+mj-lt"/>
              <a:buAutoNum type="arabicPeriod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node S is a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with vertices V = {}, where S is the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</a:t>
            </a:r>
          </a:p>
          <a:p>
            <a:pPr marL="1022400" lvl="1" indent="-457200">
              <a:buClr>
                <a:srgbClr val="000000"/>
              </a:buClr>
              <a:buSzPct val="45000"/>
              <a:buFont typeface="+mj-lt"/>
              <a:buAutoNum type="arabicPeriod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 ∉ T is a node, P ∈ T and there is an edge (P, N) between P and N, </a:t>
            </a:r>
          </a:p>
          <a:p>
            <a:pPr marL="565200" lvl="1">
              <a:buClr>
                <a:srgbClr val="000000"/>
              </a:buClr>
              <a:buSzPct val="45000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then T’ = T ∪ N, V’ = V ∪ (P, N) is also a tree and N is called a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child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node without “children” is called a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leaf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tree with root N is called a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62" name="Групиране 61"/>
          <p:cNvGrpSpPr/>
          <p:nvPr/>
        </p:nvGrpSpPr>
        <p:grpSpPr>
          <a:xfrm>
            <a:off x="6095880" y="3573964"/>
            <a:ext cx="5727878" cy="2983796"/>
            <a:chOff x="2813538" y="3016898"/>
            <a:chExt cx="6765373" cy="3475238"/>
          </a:xfrm>
        </p:grpSpPr>
        <p:grpSp>
          <p:nvGrpSpPr>
            <p:cNvPr id="58" name="Групиране 57"/>
            <p:cNvGrpSpPr/>
            <p:nvPr/>
          </p:nvGrpSpPr>
          <p:grpSpPr>
            <a:xfrm>
              <a:off x="3255840" y="3326871"/>
              <a:ext cx="5680080" cy="2208240"/>
              <a:chOff x="3245317" y="2836399"/>
              <a:chExt cx="5680080" cy="2208240"/>
            </a:xfrm>
          </p:grpSpPr>
          <p:sp>
            <p:nvSpPr>
              <p:cNvPr id="7" name="CustomShape 3"/>
              <p:cNvSpPr/>
              <p:nvPr/>
            </p:nvSpPr>
            <p:spPr>
              <a:xfrm>
                <a:off x="5765317" y="283639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12</a:t>
                </a:r>
              </a:p>
            </p:txBody>
          </p:sp>
          <p:sp>
            <p:nvSpPr>
              <p:cNvPr id="8" name="CustomShape 4"/>
              <p:cNvSpPr/>
              <p:nvPr/>
            </p:nvSpPr>
            <p:spPr>
              <a:xfrm>
                <a:off x="3965317" y="347647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3</a:t>
                </a:r>
              </a:p>
            </p:txBody>
          </p:sp>
          <p:sp>
            <p:nvSpPr>
              <p:cNvPr id="9" name="CustomShape 5"/>
              <p:cNvSpPr/>
              <p:nvPr/>
            </p:nvSpPr>
            <p:spPr>
              <a:xfrm>
                <a:off x="3245317" y="440455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1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-11</a:t>
                </a:r>
              </a:p>
            </p:txBody>
          </p:sp>
          <p:sp>
            <p:nvSpPr>
              <p:cNvPr id="13" name="CustomShape 9"/>
              <p:cNvSpPr/>
              <p:nvPr/>
            </p:nvSpPr>
            <p:spPr>
              <a:xfrm>
                <a:off x="6845317" y="440455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17</a:t>
                </a:r>
              </a:p>
            </p:txBody>
          </p:sp>
          <p:sp>
            <p:nvSpPr>
              <p:cNvPr id="14" name="CustomShape 10"/>
              <p:cNvSpPr/>
              <p:nvPr/>
            </p:nvSpPr>
            <p:spPr>
              <a:xfrm>
                <a:off x="7565317" y="347647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24</a:t>
                </a:r>
              </a:p>
            </p:txBody>
          </p:sp>
          <p:sp>
            <p:nvSpPr>
              <p:cNvPr id="15" name="CustomShape 11"/>
              <p:cNvSpPr/>
              <p:nvPr/>
            </p:nvSpPr>
            <p:spPr>
              <a:xfrm>
                <a:off x="8285317" y="440455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73</a:t>
                </a:r>
              </a:p>
            </p:txBody>
          </p:sp>
          <p:cxnSp>
            <p:nvCxnSpPr>
              <p:cNvPr id="21" name="Извит съединител 20"/>
              <p:cNvCxnSpPr>
                <a:stCxn id="7" idx="2"/>
                <a:endCxn id="8" idx="0"/>
              </p:cNvCxnSpPr>
              <p:nvPr/>
            </p:nvCxnSpPr>
            <p:spPr>
              <a:xfrm rot="10800000" flipV="1">
                <a:off x="4285357" y="3156439"/>
                <a:ext cx="1479960" cy="320040"/>
              </a:xfrm>
              <a:prstGeom prst="curvedConnector2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Извит съединител 21"/>
              <p:cNvCxnSpPr>
                <a:stCxn id="8" idx="2"/>
                <a:endCxn id="9" idx="0"/>
              </p:cNvCxnSpPr>
              <p:nvPr/>
            </p:nvCxnSpPr>
            <p:spPr>
              <a:xfrm rot="10800000" flipV="1">
                <a:off x="3565357" y="3796519"/>
                <a:ext cx="399960" cy="608040"/>
              </a:xfrm>
              <a:prstGeom prst="curvedConnector2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Извит съединител 25"/>
              <p:cNvCxnSpPr>
                <a:stCxn id="7" idx="6"/>
                <a:endCxn id="14" idx="0"/>
              </p:cNvCxnSpPr>
              <p:nvPr/>
            </p:nvCxnSpPr>
            <p:spPr>
              <a:xfrm>
                <a:off x="6405397" y="3156439"/>
                <a:ext cx="1479960" cy="320040"/>
              </a:xfrm>
              <a:prstGeom prst="curvedConnector2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Извит съединител 26"/>
              <p:cNvCxnSpPr>
                <a:stCxn id="14" idx="6"/>
                <a:endCxn id="15" idx="0"/>
              </p:cNvCxnSpPr>
              <p:nvPr/>
            </p:nvCxnSpPr>
            <p:spPr>
              <a:xfrm>
                <a:off x="8205397" y="3796519"/>
                <a:ext cx="399960" cy="608040"/>
              </a:xfrm>
              <a:prstGeom prst="curvedConnector2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Извит съединител 28"/>
              <p:cNvCxnSpPr>
                <a:stCxn id="14" idx="2"/>
                <a:endCxn id="13" idx="0"/>
              </p:cNvCxnSpPr>
              <p:nvPr/>
            </p:nvCxnSpPr>
            <p:spPr>
              <a:xfrm rot="10800000" flipV="1">
                <a:off x="7165357" y="3796519"/>
                <a:ext cx="399960" cy="608040"/>
              </a:xfrm>
              <a:prstGeom prst="curvedConnector2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CustomShape 10"/>
              <p:cNvSpPr/>
              <p:nvPr/>
            </p:nvSpPr>
            <p:spPr>
              <a:xfrm>
                <a:off x="5782113" y="4404559"/>
                <a:ext cx="640080" cy="6400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en-US" sz="1400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36</a:t>
                </a:r>
                <a:endPara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cxnSp>
            <p:nvCxnSpPr>
              <p:cNvPr id="4" name="Извит съединител 3"/>
              <p:cNvCxnSpPr>
                <a:stCxn id="7" idx="4"/>
              </p:cNvCxnSpPr>
              <p:nvPr/>
            </p:nvCxnSpPr>
            <p:spPr>
              <a:xfrm rot="16200000" flipH="1">
                <a:off x="5635758" y="3926077"/>
                <a:ext cx="909720" cy="10523"/>
              </a:xfrm>
              <a:prstGeom prst="curvedConnector3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Текстово поле 58"/>
            <p:cNvSpPr txBox="1"/>
            <p:nvPr/>
          </p:nvSpPr>
          <p:spPr>
            <a:xfrm>
              <a:off x="2813538" y="4895031"/>
              <a:ext cx="351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4" name="Текстово поле 63"/>
            <p:cNvSpPr txBox="1"/>
            <p:nvPr/>
          </p:nvSpPr>
          <p:spPr>
            <a:xfrm>
              <a:off x="3649284" y="3917659"/>
              <a:ext cx="351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61" name="Свободна форма 60"/>
            <p:cNvSpPr/>
            <p:nvPr/>
          </p:nvSpPr>
          <p:spPr>
            <a:xfrm>
              <a:off x="3312770" y="3016898"/>
              <a:ext cx="6266141" cy="3031206"/>
            </a:xfrm>
            <a:custGeom>
              <a:avLst/>
              <a:gdLst>
                <a:gd name="connsiteX0" fmla="*/ 168984 w 6266141"/>
                <a:gd name="connsiteY0" fmla="*/ 1291333 h 3031206"/>
                <a:gd name="connsiteX1" fmla="*/ 1470245 w 6266141"/>
                <a:gd name="connsiteY1" fmla="*/ 2372787 h 3031206"/>
                <a:gd name="connsiteX2" fmla="*/ 4169484 w 6266141"/>
                <a:gd name="connsiteY2" fmla="*/ 3023417 h 3031206"/>
                <a:gd name="connsiteX3" fmla="*/ 5892776 w 6266141"/>
                <a:gd name="connsiteY3" fmla="*/ 2645348 h 3031206"/>
                <a:gd name="connsiteX4" fmla="*/ 6218092 w 6266141"/>
                <a:gd name="connsiteY4" fmla="*/ 1423217 h 3031206"/>
                <a:gd name="connsiteX5" fmla="*/ 5171807 w 6266141"/>
                <a:gd name="connsiteY5" fmla="*/ 368140 h 3031206"/>
                <a:gd name="connsiteX6" fmla="*/ 3545230 w 6266141"/>
                <a:gd name="connsiteY6" fmla="*/ 7656 h 3031206"/>
                <a:gd name="connsiteX7" fmla="*/ 1118553 w 6266141"/>
                <a:gd name="connsiteY7" fmla="*/ 165917 h 3031206"/>
                <a:gd name="connsiteX8" fmla="*/ 116230 w 6266141"/>
                <a:gd name="connsiteY8" fmla="*/ 667079 h 3031206"/>
                <a:gd name="connsiteX9" fmla="*/ 168984 w 6266141"/>
                <a:gd name="connsiteY9" fmla="*/ 1291333 h 303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6141" h="3031206">
                  <a:moveTo>
                    <a:pt x="168984" y="1291333"/>
                  </a:moveTo>
                  <a:cubicBezTo>
                    <a:pt x="394653" y="1575618"/>
                    <a:pt x="803495" y="2084106"/>
                    <a:pt x="1470245" y="2372787"/>
                  </a:cubicBezTo>
                  <a:cubicBezTo>
                    <a:pt x="2136995" y="2661468"/>
                    <a:pt x="3432396" y="2977990"/>
                    <a:pt x="4169484" y="3023417"/>
                  </a:cubicBezTo>
                  <a:cubicBezTo>
                    <a:pt x="4906572" y="3068844"/>
                    <a:pt x="5551341" y="2912048"/>
                    <a:pt x="5892776" y="2645348"/>
                  </a:cubicBezTo>
                  <a:cubicBezTo>
                    <a:pt x="6234211" y="2378648"/>
                    <a:pt x="6338253" y="1802752"/>
                    <a:pt x="6218092" y="1423217"/>
                  </a:cubicBezTo>
                  <a:cubicBezTo>
                    <a:pt x="6097931" y="1043682"/>
                    <a:pt x="5617284" y="604067"/>
                    <a:pt x="5171807" y="368140"/>
                  </a:cubicBezTo>
                  <a:cubicBezTo>
                    <a:pt x="4726330" y="132213"/>
                    <a:pt x="4220772" y="41360"/>
                    <a:pt x="3545230" y="7656"/>
                  </a:cubicBezTo>
                  <a:cubicBezTo>
                    <a:pt x="2869688" y="-26048"/>
                    <a:pt x="1690053" y="56013"/>
                    <a:pt x="1118553" y="165917"/>
                  </a:cubicBezTo>
                  <a:cubicBezTo>
                    <a:pt x="547053" y="275821"/>
                    <a:pt x="270095" y="473648"/>
                    <a:pt x="116230" y="667079"/>
                  </a:cubicBezTo>
                  <a:cubicBezTo>
                    <a:pt x="-37635" y="860510"/>
                    <a:pt x="-56685" y="1007048"/>
                    <a:pt x="168984" y="1291333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Текстово поле 67"/>
            <p:cNvSpPr txBox="1"/>
            <p:nvPr/>
          </p:nvSpPr>
          <p:spPr>
            <a:xfrm>
              <a:off x="9008717" y="3277579"/>
              <a:ext cx="351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70" name="Текстово поле 69"/>
            <p:cNvSpPr txBox="1"/>
            <p:nvPr/>
          </p:nvSpPr>
          <p:spPr>
            <a:xfrm>
              <a:off x="3165232" y="6061974"/>
              <a:ext cx="783779" cy="43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Leaf</a:t>
              </a:r>
            </a:p>
          </p:txBody>
        </p:sp>
      </p:grpSp>
      <p:cxnSp>
        <p:nvCxnSpPr>
          <p:cNvPr id="65" name="Съединител &quot;права стрелка&quot; 64"/>
          <p:cNvCxnSpPr>
            <a:stCxn id="70" idx="0"/>
            <a:endCxn id="9" idx="4"/>
          </p:cNvCxnSpPr>
          <p:nvPr/>
        </p:nvCxnSpPr>
        <p:spPr>
          <a:xfrm flipV="1">
            <a:off x="6725432" y="5736070"/>
            <a:ext cx="15882" cy="4523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Текстово поле 87"/>
          <p:cNvSpPr txBox="1"/>
          <p:nvPr/>
        </p:nvSpPr>
        <p:spPr>
          <a:xfrm>
            <a:off x="8551980" y="3035972"/>
            <a:ext cx="6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Root</a:t>
            </a:r>
          </a:p>
        </p:txBody>
      </p:sp>
      <p:cxnSp>
        <p:nvCxnSpPr>
          <p:cNvPr id="89" name="Съединител &quot;права стрелка&quot; 88"/>
          <p:cNvCxnSpPr>
            <a:stCxn id="88" idx="2"/>
            <a:endCxn id="7" idx="0"/>
          </p:cNvCxnSpPr>
          <p:nvPr/>
        </p:nvCxnSpPr>
        <p:spPr>
          <a:xfrm flipH="1">
            <a:off x="8874863" y="3405304"/>
            <a:ext cx="8909" cy="4347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253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depth of a node N is equal to the length of the path from the root to 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 tree is equal to the depth of the deepest leaf (the longest path from the root to a leaf)</a:t>
            </a:r>
          </a:p>
        </p:txBody>
      </p:sp>
      <p:grpSp>
        <p:nvGrpSpPr>
          <p:cNvPr id="58" name="Групиране 57"/>
          <p:cNvGrpSpPr/>
          <p:nvPr/>
        </p:nvGrpSpPr>
        <p:grpSpPr>
          <a:xfrm>
            <a:off x="2037725" y="2826076"/>
            <a:ext cx="6227585" cy="3474081"/>
            <a:chOff x="1569806" y="2836399"/>
            <a:chExt cx="7355592" cy="4046273"/>
          </a:xfrm>
        </p:grpSpPr>
        <p:sp>
          <p:nvSpPr>
            <p:cNvPr id="7" name="CustomShape 3"/>
            <p:cNvSpPr/>
            <p:nvPr/>
          </p:nvSpPr>
          <p:spPr>
            <a:xfrm>
              <a:off x="5765317" y="283639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12</a:t>
              </a:r>
            </a:p>
          </p:txBody>
        </p:sp>
        <p:sp>
          <p:nvSpPr>
            <p:cNvPr id="8" name="CustomShape 4"/>
            <p:cNvSpPr/>
            <p:nvPr/>
          </p:nvSpPr>
          <p:spPr>
            <a:xfrm>
              <a:off x="3965317" y="347647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3</a:t>
              </a:r>
            </a:p>
          </p:txBody>
        </p:sp>
        <p:sp>
          <p:nvSpPr>
            <p:cNvPr id="9" name="CustomShape 5"/>
            <p:cNvSpPr/>
            <p:nvPr/>
          </p:nvSpPr>
          <p:spPr>
            <a:xfrm>
              <a:off x="3245317" y="440455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11</a:t>
              </a:r>
            </a:p>
          </p:txBody>
        </p:sp>
        <p:sp>
          <p:nvSpPr>
            <p:cNvPr id="13" name="CustomShape 9"/>
            <p:cNvSpPr/>
            <p:nvPr/>
          </p:nvSpPr>
          <p:spPr>
            <a:xfrm>
              <a:off x="6845317" y="440455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17</a:t>
              </a:r>
            </a:p>
          </p:txBody>
        </p:sp>
        <p:sp>
          <p:nvSpPr>
            <p:cNvPr id="14" name="CustomShape 10"/>
            <p:cNvSpPr/>
            <p:nvPr/>
          </p:nvSpPr>
          <p:spPr>
            <a:xfrm>
              <a:off x="7565317" y="347647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24</a:t>
              </a:r>
            </a:p>
          </p:txBody>
        </p:sp>
        <p:sp>
          <p:nvSpPr>
            <p:cNvPr id="15" name="CustomShape 11"/>
            <p:cNvSpPr/>
            <p:nvPr/>
          </p:nvSpPr>
          <p:spPr>
            <a:xfrm>
              <a:off x="8285318" y="440455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73</a:t>
              </a:r>
            </a:p>
          </p:txBody>
        </p:sp>
        <p:cxnSp>
          <p:nvCxnSpPr>
            <p:cNvPr id="21" name="Извит съединител 20"/>
            <p:cNvCxnSpPr>
              <a:stCxn id="7" idx="2"/>
              <a:endCxn id="8" idx="0"/>
            </p:cNvCxnSpPr>
            <p:nvPr/>
          </p:nvCxnSpPr>
          <p:spPr>
            <a:xfrm rot="10800000" flipV="1">
              <a:off x="4285357" y="3156439"/>
              <a:ext cx="1479960" cy="320040"/>
            </a:xfrm>
            <a:prstGeom prst="curvedConnector2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Извит съединител 21"/>
            <p:cNvCxnSpPr>
              <a:stCxn id="8" idx="2"/>
              <a:endCxn id="9" idx="0"/>
            </p:cNvCxnSpPr>
            <p:nvPr/>
          </p:nvCxnSpPr>
          <p:spPr>
            <a:xfrm rot="10800000" flipV="1">
              <a:off x="3565357" y="3796519"/>
              <a:ext cx="399960" cy="608040"/>
            </a:xfrm>
            <a:prstGeom prst="curvedConnector2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Извит съединител 25"/>
            <p:cNvCxnSpPr>
              <a:stCxn id="7" idx="6"/>
              <a:endCxn id="14" idx="0"/>
            </p:cNvCxnSpPr>
            <p:nvPr/>
          </p:nvCxnSpPr>
          <p:spPr>
            <a:xfrm>
              <a:off x="6405397" y="3156439"/>
              <a:ext cx="1479960" cy="320040"/>
            </a:xfrm>
            <a:prstGeom prst="curved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Извит съединител 26"/>
            <p:cNvCxnSpPr>
              <a:stCxn id="14" idx="6"/>
              <a:endCxn id="15" idx="0"/>
            </p:cNvCxnSpPr>
            <p:nvPr/>
          </p:nvCxnSpPr>
          <p:spPr>
            <a:xfrm>
              <a:off x="8205397" y="3796519"/>
              <a:ext cx="399960" cy="608040"/>
            </a:xfrm>
            <a:prstGeom prst="curved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Извит съединител 28"/>
            <p:cNvCxnSpPr>
              <a:stCxn id="14" idx="2"/>
              <a:endCxn id="13" idx="0"/>
            </p:cNvCxnSpPr>
            <p:nvPr/>
          </p:nvCxnSpPr>
          <p:spPr>
            <a:xfrm rot="10800000" flipV="1">
              <a:off x="7165357" y="3796519"/>
              <a:ext cx="399960" cy="608040"/>
            </a:xfrm>
            <a:prstGeom prst="curved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ustomShape 10"/>
            <p:cNvSpPr/>
            <p:nvPr/>
          </p:nvSpPr>
          <p:spPr>
            <a:xfrm>
              <a:off x="5782113" y="4404559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36</a:t>
              </a:r>
              <a:endPara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4" name="Извит съединител 3"/>
            <p:cNvCxnSpPr>
              <a:stCxn id="7" idx="4"/>
            </p:cNvCxnSpPr>
            <p:nvPr/>
          </p:nvCxnSpPr>
          <p:spPr>
            <a:xfrm rot="16200000" flipH="1">
              <a:off x="5635758" y="3926077"/>
              <a:ext cx="909720" cy="10523"/>
            </a:xfrm>
            <a:prstGeom prst="curvedConnector3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stomShape 9"/>
            <p:cNvSpPr/>
            <p:nvPr/>
          </p:nvSpPr>
          <p:spPr>
            <a:xfrm>
              <a:off x="1569806" y="6242592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17</a:t>
              </a:r>
            </a:p>
          </p:txBody>
        </p:sp>
        <p:sp>
          <p:nvSpPr>
            <p:cNvPr id="28" name="CustomShape 10"/>
            <p:cNvSpPr/>
            <p:nvPr/>
          </p:nvSpPr>
          <p:spPr>
            <a:xfrm>
              <a:off x="2289806" y="5314512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24</a:t>
              </a:r>
            </a:p>
          </p:txBody>
        </p:sp>
        <p:sp>
          <p:nvSpPr>
            <p:cNvPr id="30" name="CustomShape 11"/>
            <p:cNvSpPr/>
            <p:nvPr/>
          </p:nvSpPr>
          <p:spPr>
            <a:xfrm>
              <a:off x="3009808" y="6242592"/>
              <a:ext cx="640080" cy="6400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US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73</a:t>
              </a:r>
            </a:p>
          </p:txBody>
        </p:sp>
        <p:cxnSp>
          <p:nvCxnSpPr>
            <p:cNvPr id="31" name="Извит съединител 30"/>
            <p:cNvCxnSpPr>
              <a:stCxn id="28" idx="6"/>
              <a:endCxn id="30" idx="0"/>
            </p:cNvCxnSpPr>
            <p:nvPr/>
          </p:nvCxnSpPr>
          <p:spPr>
            <a:xfrm>
              <a:off x="2929886" y="5634552"/>
              <a:ext cx="399960" cy="608040"/>
            </a:xfrm>
            <a:prstGeom prst="curved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Извит съединител 31"/>
            <p:cNvCxnSpPr>
              <a:stCxn id="28" idx="2"/>
              <a:endCxn id="25" idx="0"/>
            </p:cNvCxnSpPr>
            <p:nvPr/>
          </p:nvCxnSpPr>
          <p:spPr>
            <a:xfrm rot="10800000" flipV="1">
              <a:off x="1889846" y="5634552"/>
              <a:ext cx="399960" cy="608040"/>
            </a:xfrm>
            <a:prstGeom prst="curved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Извит съединител 2"/>
          <p:cNvCxnSpPr>
            <a:endCxn id="28" idx="0"/>
          </p:cNvCxnSpPr>
          <p:nvPr/>
        </p:nvCxnSpPr>
        <p:spPr>
          <a:xfrm rot="10800000" flipV="1">
            <a:off x="2918272" y="4457700"/>
            <a:ext cx="538019" cy="496054"/>
          </a:xfrm>
          <a:prstGeom prst="curvedConnector2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Лява скоба 4"/>
          <p:cNvSpPr/>
          <p:nvPr/>
        </p:nvSpPr>
        <p:spPr>
          <a:xfrm>
            <a:off x="1651048" y="2826075"/>
            <a:ext cx="199394" cy="34740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r>
              <a:rPr lang="en-US"/>
              <a:t>h = 4</a:t>
            </a:r>
          </a:p>
        </p:txBody>
      </p:sp>
    </p:spTree>
    <p:extLst>
      <p:ext uri="{BB962C8B-B14F-4D97-AF65-F5344CB8AC3E}">
        <p14:creationId xmlns:p14="http://schemas.microsoft.com/office/powerpoint/2010/main" val="34781073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Let’s begin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368279" y="1073880"/>
            <a:ext cx="734652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60" y="951840"/>
            <a:ext cx="4577760" cy="3429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640" y="3999959"/>
            <a:ext cx="3605760" cy="23533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tree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40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node has at most 2 children, called left and right subtrees</a:t>
            </a: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non-empty binary tree T is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balanced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if:</a:t>
            </a:r>
            <a:endParaRPr lang="en-US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1022400" lvl="1" indent="-457200">
              <a:buClr>
                <a:srgbClr val="000000"/>
              </a:buClr>
              <a:buSzPct val="45000"/>
              <a:buFont typeface="+mj-lt"/>
              <a:buAutoNum type="arabicPeriod"/>
            </a:pPr>
            <a:r>
              <a:rPr lang="en-US" sz="2400"/>
              <a:t>The left subtree of T is balanced</a:t>
            </a:r>
          </a:p>
          <a:p>
            <a:pPr marL="1022400" lvl="1" indent="-457200">
              <a:buClr>
                <a:srgbClr val="000000"/>
              </a:buClr>
              <a:buSzPct val="45000"/>
              <a:buFont typeface="+mj-lt"/>
              <a:buAutoNum type="arabicPeriod"/>
            </a:pPr>
            <a:r>
              <a:rPr lang="en-US" sz="2400"/>
              <a:t>The right subtree of T is balanced</a:t>
            </a:r>
            <a:endParaRPr lang="en-US" sz="3200"/>
          </a:p>
          <a:p>
            <a:pPr marL="1022400" lvl="1" indent="-457200">
              <a:buClr>
                <a:srgbClr val="000000"/>
              </a:buClr>
              <a:buSzPct val="45000"/>
              <a:buFont typeface="+mj-lt"/>
              <a:buAutoNum type="arabicPeriod"/>
            </a:pPr>
            <a:r>
              <a:rPr lang="en-US" sz="2400"/>
              <a:t>The difference between the heights of the left subtree and the right subtree is not more than 1.</a:t>
            </a:r>
            <a:endParaRPr lang="en-US" sz="3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3"/>
          <p:cNvSpPr/>
          <p:nvPr/>
        </p:nvSpPr>
        <p:spPr>
          <a:xfrm>
            <a:off x="5824919" y="359614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32" name="CustomShape 4"/>
          <p:cNvSpPr/>
          <p:nvPr/>
        </p:nvSpPr>
        <p:spPr>
          <a:xfrm>
            <a:off x="4300956" y="414571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33" name="CustomShape 5"/>
          <p:cNvSpPr/>
          <p:nvPr/>
        </p:nvSpPr>
        <p:spPr>
          <a:xfrm>
            <a:off x="3691370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</a:p>
        </p:txBody>
      </p:sp>
      <p:sp>
        <p:nvSpPr>
          <p:cNvPr id="34" name="CustomShape 9"/>
          <p:cNvSpPr/>
          <p:nvPr/>
        </p:nvSpPr>
        <p:spPr>
          <a:xfrm>
            <a:off x="6739297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35" name="CustomShape 10"/>
          <p:cNvSpPr/>
          <p:nvPr/>
        </p:nvSpPr>
        <p:spPr>
          <a:xfrm>
            <a:off x="7348882" y="414571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</a:p>
        </p:txBody>
      </p:sp>
      <p:sp>
        <p:nvSpPr>
          <p:cNvPr id="36" name="CustomShape 11"/>
          <p:cNvSpPr/>
          <p:nvPr/>
        </p:nvSpPr>
        <p:spPr>
          <a:xfrm>
            <a:off x="7958469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37" name="Извит съединител 36"/>
          <p:cNvCxnSpPr>
            <a:stCxn id="31" idx="2"/>
            <a:endCxn id="32" idx="0"/>
          </p:cNvCxnSpPr>
          <p:nvPr/>
        </p:nvCxnSpPr>
        <p:spPr>
          <a:xfrm rot="10800000" flipV="1">
            <a:off x="4571916" y="3870927"/>
            <a:ext cx="1253003" cy="274782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Извит съединител 37"/>
          <p:cNvCxnSpPr>
            <a:stCxn id="32" idx="2"/>
            <a:endCxn id="33" idx="0"/>
          </p:cNvCxnSpPr>
          <p:nvPr/>
        </p:nvCxnSpPr>
        <p:spPr>
          <a:xfrm rot="10800000" flipV="1">
            <a:off x="3962331" y="4420492"/>
            <a:ext cx="338625" cy="522056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Извит съединител 38"/>
          <p:cNvCxnSpPr>
            <a:stCxn id="31" idx="6"/>
            <a:endCxn id="35" idx="0"/>
          </p:cNvCxnSpPr>
          <p:nvPr/>
        </p:nvCxnSpPr>
        <p:spPr>
          <a:xfrm>
            <a:off x="6366840" y="3870927"/>
            <a:ext cx="1253003" cy="27478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Извит съединител 39"/>
          <p:cNvCxnSpPr>
            <a:stCxn id="35" idx="6"/>
            <a:endCxn id="36" idx="0"/>
          </p:cNvCxnSpPr>
          <p:nvPr/>
        </p:nvCxnSpPr>
        <p:spPr>
          <a:xfrm>
            <a:off x="7890804" y="4420492"/>
            <a:ext cx="338625" cy="522056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Извит съединител 40"/>
          <p:cNvCxnSpPr>
            <a:stCxn id="35" idx="2"/>
            <a:endCxn id="34" idx="0"/>
          </p:cNvCxnSpPr>
          <p:nvPr/>
        </p:nvCxnSpPr>
        <p:spPr>
          <a:xfrm rot="10800000" flipV="1">
            <a:off x="7010258" y="4420492"/>
            <a:ext cx="338625" cy="522056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43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tree - Traversals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41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Preorder (root, left,</a:t>
            </a:r>
            <a:r>
              <a:rPr lang="en-US" sz="2400" spc="-1">
                <a:latin typeface="Arial"/>
                <a:cs typeface="Arial"/>
              </a:rPr>
              <a:t> right)</a:t>
            </a:r>
            <a:endParaRPr lang="en-US"/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Inorder</a:t>
            </a:r>
            <a:r>
              <a:rPr lang="en-US" sz="2400" spc="-1">
                <a:solidFill>
                  <a:srgbClr val="000000"/>
                </a:solidFill>
                <a:latin typeface="Arial"/>
                <a:cs typeface="Arial"/>
              </a:rPr>
              <a:t> (left, root, right)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Postorder</a:t>
            </a:r>
            <a:r>
              <a:rPr lang="en-US" sz="2400" spc="-1">
                <a:solidFill>
                  <a:srgbClr val="000000"/>
                </a:solidFill>
                <a:latin typeface="Arial"/>
                <a:cs typeface="Arial"/>
              </a:rPr>
              <a:t> (left, right, root)</a:t>
            </a:r>
          </a:p>
        </p:txBody>
      </p:sp>
    </p:spTree>
    <p:extLst>
      <p:ext uri="{BB962C8B-B14F-4D97-AF65-F5344CB8AC3E}">
        <p14:creationId xmlns:p14="http://schemas.microsoft.com/office/powerpoint/2010/main" val="30778535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tree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42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binary tree, in which:</a:t>
            </a:r>
            <a:endParaRPr lang="en-US"/>
          </a:p>
          <a:p>
            <a:pPr marL="1022350" lvl="1" indent="-457200">
              <a:buClr>
                <a:srgbClr val="000000"/>
              </a:buClr>
              <a:buSzPct val="45000"/>
              <a:buAutoNum type="arabicPeriod"/>
            </a:pPr>
            <a:r>
              <a:rPr lang="en-US" sz="2400"/>
              <a:t>The key for every node is greater than or equal to the keys in the left subtree</a:t>
            </a:r>
            <a:endParaRPr lang="en-US" sz="3200"/>
          </a:p>
          <a:p>
            <a:pPr marL="1022350" lvl="1" indent="-457200">
              <a:buClr>
                <a:srgbClr val="000000"/>
              </a:buClr>
              <a:buSzPct val="45000"/>
              <a:buAutoNum type="arabicPeriod"/>
            </a:pPr>
            <a:r>
              <a:rPr lang="en-US" sz="2400"/>
              <a:t>The</a:t>
            </a:r>
            <a:r>
              <a:rPr lang="en-US" sz="2400">
                <a:latin typeface="Calibri"/>
                <a:cs typeface="Calibri"/>
              </a:rPr>
              <a:t> key for every </a:t>
            </a:r>
            <a:r>
              <a:rPr lang="en-US" sz="2400"/>
              <a:t>node</a:t>
            </a:r>
            <a:r>
              <a:rPr lang="en-US" sz="2400">
                <a:latin typeface="Calibri"/>
                <a:cs typeface="Calibri"/>
              </a:rPr>
              <a:t> is less than or equal to the keys in the right subtree</a:t>
            </a: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for fast lookup, addition and removal of items</a:t>
            </a:r>
            <a:r>
              <a:rPr lang="en-US" sz="2400" spc="-1" dirty="0">
                <a:latin typeface="Arial"/>
                <a:cs typeface="Arial"/>
              </a:rPr>
              <a:t/>
            </a:r>
            <a:br>
              <a:rPr lang="en-US" sz="2400" spc="-1" dirty="0">
                <a:latin typeface="Arial"/>
                <a:cs typeface="Arial"/>
              </a:rPr>
            </a:br>
            <a:endParaRPr lang="en-US" sz="2400">
              <a:cs typeface="Calibri"/>
            </a:endParaRPr>
          </a:p>
        </p:txBody>
      </p:sp>
      <p:sp>
        <p:nvSpPr>
          <p:cNvPr id="31" name="CustomShape 3"/>
          <p:cNvSpPr/>
          <p:nvPr/>
        </p:nvSpPr>
        <p:spPr>
          <a:xfrm>
            <a:off x="5824919" y="359614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32" name="CustomShape 4"/>
          <p:cNvSpPr/>
          <p:nvPr/>
        </p:nvSpPr>
        <p:spPr>
          <a:xfrm>
            <a:off x="4300956" y="414571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33" name="CustomShape 5"/>
          <p:cNvSpPr/>
          <p:nvPr/>
        </p:nvSpPr>
        <p:spPr>
          <a:xfrm>
            <a:off x="3691370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-11</a:t>
            </a:r>
          </a:p>
        </p:txBody>
      </p:sp>
      <p:sp>
        <p:nvSpPr>
          <p:cNvPr id="34" name="CustomShape 9"/>
          <p:cNvSpPr/>
          <p:nvPr/>
        </p:nvSpPr>
        <p:spPr>
          <a:xfrm>
            <a:off x="6739297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35" name="CustomShape 10"/>
          <p:cNvSpPr/>
          <p:nvPr/>
        </p:nvSpPr>
        <p:spPr>
          <a:xfrm>
            <a:off x="7348882" y="414571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36" name="CustomShape 11"/>
          <p:cNvSpPr/>
          <p:nvPr/>
        </p:nvSpPr>
        <p:spPr>
          <a:xfrm>
            <a:off x="7958469" y="494254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37" name="Извит съединител 36"/>
          <p:cNvCxnSpPr>
            <a:stCxn id="31" idx="2"/>
            <a:endCxn id="32" idx="0"/>
          </p:cNvCxnSpPr>
          <p:nvPr/>
        </p:nvCxnSpPr>
        <p:spPr>
          <a:xfrm rot="10800000" flipV="1">
            <a:off x="4571916" y="3870927"/>
            <a:ext cx="1253003" cy="274782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Извит съединител 37"/>
          <p:cNvCxnSpPr>
            <a:stCxn id="32" idx="2"/>
            <a:endCxn id="33" idx="0"/>
          </p:cNvCxnSpPr>
          <p:nvPr/>
        </p:nvCxnSpPr>
        <p:spPr>
          <a:xfrm rot="10800000" flipV="1">
            <a:off x="3962331" y="4420492"/>
            <a:ext cx="338625" cy="522056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Извит съединител 38"/>
          <p:cNvCxnSpPr>
            <a:stCxn id="31" idx="6"/>
            <a:endCxn id="35" idx="0"/>
          </p:cNvCxnSpPr>
          <p:nvPr/>
        </p:nvCxnSpPr>
        <p:spPr>
          <a:xfrm>
            <a:off x="6366840" y="3870927"/>
            <a:ext cx="1253003" cy="27478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Извит съединител 39"/>
          <p:cNvCxnSpPr>
            <a:stCxn id="35" idx="6"/>
            <a:endCxn id="36" idx="0"/>
          </p:cNvCxnSpPr>
          <p:nvPr/>
        </p:nvCxnSpPr>
        <p:spPr>
          <a:xfrm>
            <a:off x="7890804" y="4420492"/>
            <a:ext cx="338625" cy="522056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Извит съединител 40"/>
          <p:cNvCxnSpPr>
            <a:stCxn id="35" idx="2"/>
            <a:endCxn id="34" idx="0"/>
          </p:cNvCxnSpPr>
          <p:nvPr/>
        </p:nvCxnSpPr>
        <p:spPr>
          <a:xfrm rot="10800000" flipV="1">
            <a:off x="7010258" y="4420492"/>
            <a:ext cx="338625" cy="522056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658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we need to balance?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43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49" name="Picture 2"/>
          <p:cNvPicPr/>
          <p:nvPr/>
        </p:nvPicPr>
        <p:blipFill>
          <a:blip r:embed="rId2"/>
          <a:stretch/>
        </p:blipFill>
        <p:spPr>
          <a:xfrm>
            <a:off x="4653360" y="1405080"/>
            <a:ext cx="2878920" cy="4747320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2255750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What’s flattening?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44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38" name="Picture 2" descr="Ð ÐµÐ·ÑÐ»ÑÐ°Ñ Ñ Ð¸Ð·Ð¾Ð±ÑÐ°Ð¶ÐµÐ½Ð¸Ðµ Ð·Ð° linked list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792" y="1671728"/>
            <a:ext cx="52101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777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flattening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Happens when a tree is so unbalanced that it becomes nothing more than a linked list</a:t>
            </a:r>
            <a:endParaRPr lang="en-US"/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the benefits of using a tree are gone</a:t>
            </a:r>
            <a:endParaRPr lang="en-US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Self-balancing binary trees (AVL trees or red-black trees) are used as a countermeasure</a:t>
            </a:r>
            <a:endParaRPr lang="en-US" sz="2400" spc="-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CustomShape 3"/>
          <p:cNvSpPr/>
          <p:nvPr/>
        </p:nvSpPr>
        <p:spPr>
          <a:xfrm>
            <a:off x="4182359" y="332136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34" name="CustomShape 9"/>
          <p:cNvSpPr/>
          <p:nvPr/>
        </p:nvSpPr>
        <p:spPr>
          <a:xfrm>
            <a:off x="7317422" y="5375747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35" name="CustomShape 10"/>
          <p:cNvSpPr/>
          <p:nvPr/>
        </p:nvSpPr>
        <p:spPr>
          <a:xfrm>
            <a:off x="5435362" y="374950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36" name="CustomShape 11"/>
          <p:cNvSpPr/>
          <p:nvPr/>
        </p:nvSpPr>
        <p:spPr>
          <a:xfrm>
            <a:off x="6433857" y="4446702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39" name="Извит съединител 38"/>
          <p:cNvCxnSpPr>
            <a:stCxn id="31" idx="6"/>
            <a:endCxn id="35" idx="1"/>
          </p:cNvCxnSpPr>
          <p:nvPr/>
        </p:nvCxnSpPr>
        <p:spPr>
          <a:xfrm>
            <a:off x="4724280" y="3596146"/>
            <a:ext cx="790444" cy="233841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Извит съединител 39"/>
          <p:cNvCxnSpPr>
            <a:stCxn id="35" idx="6"/>
            <a:endCxn id="36" idx="0"/>
          </p:cNvCxnSpPr>
          <p:nvPr/>
        </p:nvCxnSpPr>
        <p:spPr>
          <a:xfrm>
            <a:off x="5977283" y="4024288"/>
            <a:ext cx="727535" cy="422414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Извит съединител 40"/>
          <p:cNvCxnSpPr>
            <a:stCxn id="36" idx="6"/>
            <a:endCxn id="34" idx="0"/>
          </p:cNvCxnSpPr>
          <p:nvPr/>
        </p:nvCxnSpPr>
        <p:spPr>
          <a:xfrm>
            <a:off x="6975778" y="4721485"/>
            <a:ext cx="612605" cy="65426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79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46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of self-balancing binary search tree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name comes from the inventors (</a:t>
            </a:r>
            <a:r>
              <a:rPr lang="en-US" sz="2400" b="1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delson-</a:t>
            </a:r>
            <a:r>
              <a:rPr lang="en-US" sz="2400" b="1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elskii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</a:t>
            </a:r>
            <a:r>
              <a:rPr lang="bg-BG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andis)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 a perfect balancing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Constantly keeps track of the balancing factor and rebalances itself if needed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Guaranteed insertion, lookup and deletion with O(log n) complexity for n elements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705472" y="373609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8" name="CustomShape 4"/>
          <p:cNvSpPr/>
          <p:nvPr/>
        </p:nvSpPr>
        <p:spPr>
          <a:xfrm>
            <a:off x="983763" y="428565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9" name="CustomShape 5"/>
          <p:cNvSpPr/>
          <p:nvPr/>
        </p:nvSpPr>
        <p:spPr>
          <a:xfrm>
            <a:off x="374177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-11</a:t>
            </a:r>
          </a:p>
        </p:txBody>
      </p:sp>
      <p:sp>
        <p:nvSpPr>
          <p:cNvPr id="10" name="CustomShape 9"/>
          <p:cNvSpPr/>
          <p:nvPr/>
        </p:nvSpPr>
        <p:spPr>
          <a:xfrm>
            <a:off x="1817594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11" name="CustomShape 10"/>
          <p:cNvSpPr/>
          <p:nvPr/>
        </p:nvSpPr>
        <p:spPr>
          <a:xfrm>
            <a:off x="2427183" y="428565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12" name="CustomShape 11"/>
          <p:cNvSpPr/>
          <p:nvPr/>
        </p:nvSpPr>
        <p:spPr>
          <a:xfrm>
            <a:off x="2976380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13" name="Извит съединител 36"/>
          <p:cNvCxnSpPr>
            <a:stCxn id="7" idx="2"/>
            <a:endCxn id="8" idx="0"/>
          </p:cNvCxnSpPr>
          <p:nvPr/>
        </p:nvCxnSpPr>
        <p:spPr>
          <a:xfrm rot="10800000" flipV="1">
            <a:off x="1254724" y="4010873"/>
            <a:ext cx="450748" cy="274782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Извит съединител 37"/>
          <p:cNvCxnSpPr>
            <a:stCxn id="8" idx="2"/>
            <a:endCxn id="9" idx="0"/>
          </p:cNvCxnSpPr>
          <p:nvPr/>
        </p:nvCxnSpPr>
        <p:spPr>
          <a:xfrm rot="10800000" flipV="1">
            <a:off x="645138" y="4560437"/>
            <a:ext cx="338625" cy="522056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Извит съединител 38"/>
          <p:cNvCxnSpPr>
            <a:stCxn id="7" idx="6"/>
            <a:endCxn id="11" idx="0"/>
          </p:cNvCxnSpPr>
          <p:nvPr/>
        </p:nvCxnSpPr>
        <p:spPr>
          <a:xfrm>
            <a:off x="2247393" y="4010873"/>
            <a:ext cx="450751" cy="27478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Извит съединител 39"/>
          <p:cNvCxnSpPr>
            <a:stCxn id="11" idx="6"/>
            <a:endCxn id="12" idx="0"/>
          </p:cNvCxnSpPr>
          <p:nvPr/>
        </p:nvCxnSpPr>
        <p:spPr>
          <a:xfrm>
            <a:off x="2969104" y="4560438"/>
            <a:ext cx="278237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Извит съединител 40"/>
          <p:cNvCxnSpPr>
            <a:stCxn id="11" idx="2"/>
            <a:endCxn id="10" idx="0"/>
          </p:cNvCxnSpPr>
          <p:nvPr/>
        </p:nvCxnSpPr>
        <p:spPr>
          <a:xfrm rot="10800000" flipV="1">
            <a:off x="2088555" y="4560437"/>
            <a:ext cx="338628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stomShape 3"/>
          <p:cNvSpPr/>
          <p:nvPr/>
        </p:nvSpPr>
        <p:spPr>
          <a:xfrm>
            <a:off x="5648628" y="373609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20" name="CustomShape 4"/>
          <p:cNvSpPr/>
          <p:nvPr/>
        </p:nvSpPr>
        <p:spPr>
          <a:xfrm>
            <a:off x="4926919" y="428565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21" name="CustomShape 5"/>
          <p:cNvSpPr/>
          <p:nvPr/>
        </p:nvSpPr>
        <p:spPr>
          <a:xfrm>
            <a:off x="4317333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-11</a:t>
            </a:r>
          </a:p>
        </p:txBody>
      </p:sp>
      <p:sp>
        <p:nvSpPr>
          <p:cNvPr id="22" name="CustomShape 9"/>
          <p:cNvSpPr/>
          <p:nvPr/>
        </p:nvSpPr>
        <p:spPr>
          <a:xfrm>
            <a:off x="5760750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23" name="CustomShape 10"/>
          <p:cNvSpPr/>
          <p:nvPr/>
        </p:nvSpPr>
        <p:spPr>
          <a:xfrm>
            <a:off x="6370339" y="428565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24" name="CustomShape 11"/>
          <p:cNvSpPr/>
          <p:nvPr/>
        </p:nvSpPr>
        <p:spPr>
          <a:xfrm>
            <a:off x="6919536" y="5082493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25" name="Извит съединител 36"/>
          <p:cNvCxnSpPr>
            <a:stCxn id="19" idx="2"/>
            <a:endCxn id="20" idx="0"/>
          </p:cNvCxnSpPr>
          <p:nvPr/>
        </p:nvCxnSpPr>
        <p:spPr>
          <a:xfrm rot="10800000" flipV="1">
            <a:off x="5197880" y="4010873"/>
            <a:ext cx="450748" cy="274782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Извит съединител 37"/>
          <p:cNvCxnSpPr>
            <a:stCxn id="20" idx="2"/>
            <a:endCxn id="21" idx="0"/>
          </p:cNvCxnSpPr>
          <p:nvPr/>
        </p:nvCxnSpPr>
        <p:spPr>
          <a:xfrm rot="10800000" flipV="1">
            <a:off x="4588294" y="4560437"/>
            <a:ext cx="338625" cy="522056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Извит съединител 38"/>
          <p:cNvCxnSpPr>
            <a:stCxn id="19" idx="6"/>
            <a:endCxn id="23" idx="0"/>
          </p:cNvCxnSpPr>
          <p:nvPr/>
        </p:nvCxnSpPr>
        <p:spPr>
          <a:xfrm>
            <a:off x="6190549" y="4010873"/>
            <a:ext cx="450751" cy="27478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Извит съединител 39"/>
          <p:cNvCxnSpPr>
            <a:stCxn id="23" idx="6"/>
            <a:endCxn id="24" idx="0"/>
          </p:cNvCxnSpPr>
          <p:nvPr/>
        </p:nvCxnSpPr>
        <p:spPr>
          <a:xfrm>
            <a:off x="6912260" y="4560438"/>
            <a:ext cx="278237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Извит съединител 40"/>
          <p:cNvCxnSpPr>
            <a:stCxn id="23" idx="2"/>
            <a:endCxn id="22" idx="0"/>
          </p:cNvCxnSpPr>
          <p:nvPr/>
        </p:nvCxnSpPr>
        <p:spPr>
          <a:xfrm rot="10800000" flipV="1">
            <a:off x="6031711" y="4560437"/>
            <a:ext cx="338628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stomShape 3"/>
          <p:cNvSpPr/>
          <p:nvPr/>
        </p:nvSpPr>
        <p:spPr>
          <a:xfrm>
            <a:off x="9691452" y="3722005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31" name="CustomShape 4"/>
          <p:cNvSpPr/>
          <p:nvPr/>
        </p:nvSpPr>
        <p:spPr>
          <a:xfrm>
            <a:off x="8788588" y="428146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-11</a:t>
            </a:r>
            <a:endParaRPr lang="en-US" sz="1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CustomShape 5"/>
          <p:cNvSpPr/>
          <p:nvPr/>
        </p:nvSpPr>
        <p:spPr>
          <a:xfrm>
            <a:off x="8179002" y="507829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-14</a:t>
            </a:r>
          </a:p>
        </p:txBody>
      </p:sp>
      <p:sp>
        <p:nvSpPr>
          <p:cNvPr id="33" name="CustomShape 9"/>
          <p:cNvSpPr/>
          <p:nvPr/>
        </p:nvSpPr>
        <p:spPr>
          <a:xfrm>
            <a:off x="10053739" y="507829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34" name="CustomShape 10"/>
          <p:cNvSpPr/>
          <p:nvPr/>
        </p:nvSpPr>
        <p:spPr>
          <a:xfrm>
            <a:off x="10663328" y="4281460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35" name="CustomShape 11"/>
          <p:cNvSpPr/>
          <p:nvPr/>
        </p:nvSpPr>
        <p:spPr>
          <a:xfrm>
            <a:off x="11212525" y="507829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cxnSp>
        <p:nvCxnSpPr>
          <p:cNvPr id="36" name="Извит съединител 36"/>
          <p:cNvCxnSpPr>
            <a:stCxn id="30" idx="2"/>
            <a:endCxn id="31" idx="0"/>
          </p:cNvCxnSpPr>
          <p:nvPr/>
        </p:nvCxnSpPr>
        <p:spPr>
          <a:xfrm rot="10800000" flipV="1">
            <a:off x="9059550" y="3996788"/>
            <a:ext cx="631903" cy="284672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Извит съединител 37"/>
          <p:cNvCxnSpPr>
            <a:stCxn id="31" idx="2"/>
            <a:endCxn id="32" idx="0"/>
          </p:cNvCxnSpPr>
          <p:nvPr/>
        </p:nvCxnSpPr>
        <p:spPr>
          <a:xfrm rot="10800000" flipV="1">
            <a:off x="8449963" y="4556242"/>
            <a:ext cx="338625" cy="522056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Извит съединител 38"/>
          <p:cNvCxnSpPr>
            <a:stCxn id="30" idx="6"/>
            <a:endCxn id="34" idx="0"/>
          </p:cNvCxnSpPr>
          <p:nvPr/>
        </p:nvCxnSpPr>
        <p:spPr>
          <a:xfrm>
            <a:off x="10233373" y="3996788"/>
            <a:ext cx="700916" cy="284672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Извит съединител 39"/>
          <p:cNvCxnSpPr>
            <a:stCxn id="34" idx="6"/>
            <a:endCxn id="35" idx="0"/>
          </p:cNvCxnSpPr>
          <p:nvPr/>
        </p:nvCxnSpPr>
        <p:spPr>
          <a:xfrm>
            <a:off x="11205249" y="4556243"/>
            <a:ext cx="278237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Извит съединител 40"/>
          <p:cNvCxnSpPr>
            <a:stCxn id="34" idx="2"/>
            <a:endCxn id="33" idx="0"/>
          </p:cNvCxnSpPr>
          <p:nvPr/>
        </p:nvCxnSpPr>
        <p:spPr>
          <a:xfrm rot="10800000" flipV="1">
            <a:off x="10324700" y="4556242"/>
            <a:ext cx="338628" cy="52205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stomShape 5"/>
          <p:cNvSpPr/>
          <p:nvPr/>
        </p:nvSpPr>
        <p:spPr>
          <a:xfrm>
            <a:off x="3775412" y="5897814"/>
            <a:ext cx="541921" cy="549565"/>
          </a:xfrm>
          <a:prstGeom prst="ellipse">
            <a:avLst/>
          </a:prstGeom>
          <a:solidFill>
            <a:srgbClr val="FFC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-14</a:t>
            </a:r>
          </a:p>
        </p:txBody>
      </p:sp>
      <p:cxnSp>
        <p:nvCxnSpPr>
          <p:cNvPr id="42" name="Извит съединител 37"/>
          <p:cNvCxnSpPr>
            <a:stCxn id="21" idx="2"/>
            <a:endCxn id="41" idx="0"/>
          </p:cNvCxnSpPr>
          <p:nvPr/>
        </p:nvCxnSpPr>
        <p:spPr>
          <a:xfrm rot="10800000" flipV="1">
            <a:off x="4046373" y="5357276"/>
            <a:ext cx="270960" cy="540538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CustomShape 5"/>
          <p:cNvSpPr/>
          <p:nvPr/>
        </p:nvSpPr>
        <p:spPr>
          <a:xfrm>
            <a:off x="9420146" y="5069398"/>
            <a:ext cx="541921" cy="549565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48" name="Извит съединител 37"/>
          <p:cNvCxnSpPr>
            <a:stCxn id="31" idx="6"/>
            <a:endCxn id="45" idx="0"/>
          </p:cNvCxnSpPr>
          <p:nvPr/>
        </p:nvCxnSpPr>
        <p:spPr>
          <a:xfrm>
            <a:off x="9330509" y="4556243"/>
            <a:ext cx="360598" cy="513155"/>
          </a:xfrm>
          <a:prstGeom prst="curvedConnector2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433313" y="4468479"/>
            <a:ext cx="930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456726" y="4463333"/>
            <a:ext cx="930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4059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47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of self-balancing binary search tree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element has a special bit, </a:t>
            </a: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a.k.a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color (red/black)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balance of the tree is controlled using a set of criteria for the coloring of the nodes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Guaranteed insertion, lookup and deletion with O(log n) complexity for n elements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30" y="3471683"/>
            <a:ext cx="47625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778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368280" y="187200"/>
            <a:ext cx="10083960" cy="80316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Red-black trees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5" name="TextShape 2"/>
          <p:cNvSpPr txBox="1"/>
          <p:nvPr/>
        </p:nvSpPr>
        <p:spPr>
          <a:xfrm>
            <a:off x="4724280" y="648324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/>
          <a:lstStyle/>
          <a:p>
            <a:pPr algn="ctr">
              <a:lnSpc>
                <a:spcPct val="100000"/>
              </a:lnSpc>
            </a:pPr>
            <a:fld id="{918086F6-D2CC-49B0-90A6-B75A002ABC64}" type="slidenum">
              <a:rPr lang="en-US" sz="900" b="0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8" name="CustomShape 5"/>
          <p:cNvSpPr/>
          <p:nvPr/>
        </p:nvSpPr>
        <p:spPr>
          <a:xfrm>
            <a:off x="155520" y="-144360"/>
            <a:ext cx="304920" cy="30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is either red or black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root is black (for simplicity)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node is red, both of its children are black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path from a node to NIL contains the same number of “black” nodes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30" y="3471683"/>
            <a:ext cx="47625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6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Searching algorithms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3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search algorithm is the step-by-step procedure used to locate specific data (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among a collection of data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extraction is critical for some applications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 search algorithm is very beneficial for the overall performance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search speed is highly dependent on the data structure – Choose your data structures wisely</a:t>
            </a:r>
          </a:p>
        </p:txBody>
      </p:sp>
    </p:spTree>
    <p:extLst>
      <p:ext uri="{BB962C8B-B14F-4D97-AF65-F5344CB8AC3E}">
        <p14:creationId xmlns:p14="http://schemas.microsoft.com/office/powerpoint/2010/main" val="2269612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Basic definitions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6C5027C-C58E-43A6-8A41-1078624DDC5F}" type="slidenum">
              <a:t>5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20200" y="1172160"/>
            <a:ext cx="3708360" cy="4831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Searching algorithms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5" name="Picture 1654"/>
          <p:cNvPicPr/>
          <p:nvPr/>
        </p:nvPicPr>
        <p:blipFill>
          <a:blip r:embed="rId2"/>
          <a:stretch/>
        </p:blipFill>
        <p:spPr>
          <a:xfrm>
            <a:off x="3505320" y="1090440"/>
            <a:ext cx="5181480" cy="5181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8909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TextShape 1"/>
          <p:cNvSpPr txBox="1"/>
          <p:nvPr/>
        </p:nvSpPr>
        <p:spPr>
          <a:xfrm>
            <a:off x="1054080" y="30276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algorithm is the best on its own! 
Pick the right tool for the job!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7207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Commonly used search algorithms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Linear search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Binary search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Using a binary search tree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314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Searching – Linear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0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complexity - O(n)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Trivial to implement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Iterates every element until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found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Worst case: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missing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1" name="Rectangle 3"/>
          <p:cNvSpPr/>
          <p:nvPr/>
        </p:nvSpPr>
        <p:spPr>
          <a:xfrm>
            <a:off x="2653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1662" name="Rectangle 4"/>
          <p:cNvSpPr/>
          <p:nvPr/>
        </p:nvSpPr>
        <p:spPr>
          <a:xfrm>
            <a:off x="3229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</a:p>
        </p:txBody>
      </p:sp>
      <p:sp>
        <p:nvSpPr>
          <p:cNvPr id="1663" name="Rectangle 5"/>
          <p:cNvSpPr/>
          <p:nvPr/>
        </p:nvSpPr>
        <p:spPr>
          <a:xfrm>
            <a:off x="3805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</a:t>
            </a:r>
          </a:p>
        </p:txBody>
      </p:sp>
      <p:sp>
        <p:nvSpPr>
          <p:cNvPr id="1664" name="Rectangle 6"/>
          <p:cNvSpPr/>
          <p:nvPr/>
        </p:nvSpPr>
        <p:spPr>
          <a:xfrm>
            <a:off x="4381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</a:t>
            </a:r>
          </a:p>
        </p:txBody>
      </p:sp>
      <p:sp>
        <p:nvSpPr>
          <p:cNvPr id="1665" name="Rectangle 7"/>
          <p:cNvSpPr/>
          <p:nvPr/>
        </p:nvSpPr>
        <p:spPr>
          <a:xfrm>
            <a:off x="4957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33</a:t>
            </a:r>
          </a:p>
        </p:txBody>
      </p:sp>
      <p:sp>
        <p:nvSpPr>
          <p:cNvPr id="1666" name="Rectangle 8"/>
          <p:cNvSpPr/>
          <p:nvPr/>
        </p:nvSpPr>
        <p:spPr>
          <a:xfrm>
            <a:off x="5533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</a:t>
            </a:r>
          </a:p>
        </p:txBody>
      </p:sp>
      <p:sp>
        <p:nvSpPr>
          <p:cNvPr id="1667" name="Rectangle 9"/>
          <p:cNvSpPr/>
          <p:nvPr/>
        </p:nvSpPr>
        <p:spPr>
          <a:xfrm>
            <a:off x="6109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-98</a:t>
            </a:r>
          </a:p>
        </p:txBody>
      </p:sp>
      <p:sp>
        <p:nvSpPr>
          <p:cNvPr id="1668" name="Rectangle 10"/>
          <p:cNvSpPr/>
          <p:nvPr/>
        </p:nvSpPr>
        <p:spPr>
          <a:xfrm>
            <a:off x="6685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669" name="Rectangle 11"/>
          <p:cNvSpPr/>
          <p:nvPr/>
        </p:nvSpPr>
        <p:spPr>
          <a:xfrm>
            <a:off x="7261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-45</a:t>
            </a:r>
          </a:p>
        </p:txBody>
      </p:sp>
      <p:sp>
        <p:nvSpPr>
          <p:cNvPr id="1670" name="Rectangle 12"/>
          <p:cNvSpPr/>
          <p:nvPr/>
        </p:nvSpPr>
        <p:spPr>
          <a:xfrm>
            <a:off x="7837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</a:p>
        </p:txBody>
      </p:sp>
      <p:sp>
        <p:nvSpPr>
          <p:cNvPr id="1671" name="Rectangle 13"/>
          <p:cNvSpPr/>
          <p:nvPr/>
        </p:nvSpPr>
        <p:spPr>
          <a:xfrm>
            <a:off x="8413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</a:p>
        </p:txBody>
      </p:sp>
      <p:sp>
        <p:nvSpPr>
          <p:cNvPr id="1672" name="Rectangle 14"/>
          <p:cNvSpPr/>
          <p:nvPr/>
        </p:nvSpPr>
        <p:spPr>
          <a:xfrm>
            <a:off x="8989560" y="521208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1686" name="TextShape 28"/>
          <p:cNvSpPr txBox="1"/>
          <p:nvPr/>
        </p:nvSpPr>
        <p:spPr>
          <a:xfrm>
            <a:off x="9679090" y="5313240"/>
            <a:ext cx="137541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false</a:t>
            </a:r>
          </a:p>
        </p:txBody>
      </p:sp>
      <p:sp>
        <p:nvSpPr>
          <p:cNvPr id="1687" name="TextShape 29"/>
          <p:cNvSpPr txBox="1"/>
          <p:nvPr/>
        </p:nvSpPr>
        <p:spPr>
          <a:xfrm>
            <a:off x="1188720" y="493776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key=11</a:t>
            </a:r>
          </a:p>
        </p:txBody>
      </p:sp>
      <p:sp>
        <p:nvSpPr>
          <p:cNvPr id="1688" name="TextShape 30"/>
          <p:cNvSpPr txBox="1"/>
          <p:nvPr/>
        </p:nvSpPr>
        <p:spPr>
          <a:xfrm>
            <a:off x="1188720" y="578016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key=21</a:t>
            </a:r>
          </a:p>
        </p:txBody>
      </p:sp>
      <p:sp>
        <p:nvSpPr>
          <p:cNvPr id="1694" name="TextShape 36"/>
          <p:cNvSpPr txBox="1"/>
          <p:nvPr/>
        </p:nvSpPr>
        <p:spPr>
          <a:xfrm>
            <a:off x="6175080" y="5928893"/>
            <a:ext cx="1020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5</a:t>
            </a:r>
          </a:p>
        </p:txBody>
      </p:sp>
      <p:cxnSp>
        <p:nvCxnSpPr>
          <p:cNvPr id="9" name="Извит съединител 8"/>
          <p:cNvCxnSpPr>
            <a:stCxn id="1661" idx="2"/>
            <a:endCxn id="1662" idx="2"/>
          </p:cNvCxnSpPr>
          <p:nvPr/>
        </p:nvCxnSpPr>
        <p:spPr>
          <a:xfrm rot="16200000" flipH="1">
            <a:off x="3215880" y="547272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Извит съединител 82"/>
          <p:cNvCxnSpPr>
            <a:stCxn id="1662" idx="2"/>
            <a:endCxn id="1663" idx="2"/>
          </p:cNvCxnSpPr>
          <p:nvPr/>
        </p:nvCxnSpPr>
        <p:spPr>
          <a:xfrm rot="16200000" flipH="1">
            <a:off x="3791880" y="547272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Извит съединител 85"/>
          <p:cNvCxnSpPr>
            <a:stCxn id="1663" idx="2"/>
            <a:endCxn id="1664" idx="2"/>
          </p:cNvCxnSpPr>
          <p:nvPr/>
        </p:nvCxnSpPr>
        <p:spPr>
          <a:xfrm rot="16200000" flipH="1">
            <a:off x="4367880" y="547272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Извит съединител 88"/>
          <p:cNvCxnSpPr>
            <a:stCxn id="1664" idx="2"/>
            <a:endCxn id="1665" idx="2"/>
          </p:cNvCxnSpPr>
          <p:nvPr/>
        </p:nvCxnSpPr>
        <p:spPr>
          <a:xfrm rot="16200000" flipH="1">
            <a:off x="4943880" y="547272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Извит съединител 91"/>
          <p:cNvCxnSpPr>
            <a:stCxn id="1665" idx="2"/>
            <a:endCxn id="1666" idx="2"/>
          </p:cNvCxnSpPr>
          <p:nvPr/>
        </p:nvCxnSpPr>
        <p:spPr>
          <a:xfrm rot="16200000" flipH="1">
            <a:off x="5519880" y="547272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Извит съединител 94"/>
          <p:cNvCxnSpPr>
            <a:stCxn id="1666" idx="2"/>
            <a:endCxn id="1694" idx="1"/>
          </p:cNvCxnSpPr>
          <p:nvPr/>
        </p:nvCxnSpPr>
        <p:spPr>
          <a:xfrm rot="16200000" flipH="1">
            <a:off x="5820814" y="5747786"/>
            <a:ext cx="341333" cy="3672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Извит съединител 100"/>
          <p:cNvCxnSpPr>
            <a:stCxn id="1661" idx="0"/>
            <a:endCxn id="1662" idx="0"/>
          </p:cNvCxnSpPr>
          <p:nvPr/>
        </p:nvCxnSpPr>
        <p:spPr>
          <a:xfrm rot="5400000" flipH="1" flipV="1">
            <a:off x="3215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Извит съединител 103"/>
          <p:cNvCxnSpPr>
            <a:stCxn id="1662" idx="0"/>
            <a:endCxn id="1663" idx="0"/>
          </p:cNvCxnSpPr>
          <p:nvPr/>
        </p:nvCxnSpPr>
        <p:spPr>
          <a:xfrm rot="5400000" flipH="1" flipV="1">
            <a:off x="3791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Извит съединител 107"/>
          <p:cNvCxnSpPr>
            <a:stCxn id="1663" idx="0"/>
            <a:endCxn id="1664" idx="0"/>
          </p:cNvCxnSpPr>
          <p:nvPr/>
        </p:nvCxnSpPr>
        <p:spPr>
          <a:xfrm rot="5400000" flipH="1" flipV="1">
            <a:off x="4367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Извит съединител 110"/>
          <p:cNvCxnSpPr>
            <a:stCxn id="1664" idx="0"/>
            <a:endCxn id="1665" idx="0"/>
          </p:cNvCxnSpPr>
          <p:nvPr/>
        </p:nvCxnSpPr>
        <p:spPr>
          <a:xfrm rot="5400000" flipH="1" flipV="1">
            <a:off x="4943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Извит съединител 113"/>
          <p:cNvCxnSpPr>
            <a:stCxn id="1665" idx="0"/>
            <a:endCxn id="1666" idx="0"/>
          </p:cNvCxnSpPr>
          <p:nvPr/>
        </p:nvCxnSpPr>
        <p:spPr>
          <a:xfrm rot="5400000" flipH="1" flipV="1">
            <a:off x="5519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Извит съединител 116"/>
          <p:cNvCxnSpPr>
            <a:stCxn id="1666" idx="0"/>
            <a:endCxn id="1667" idx="0"/>
          </p:cNvCxnSpPr>
          <p:nvPr/>
        </p:nvCxnSpPr>
        <p:spPr>
          <a:xfrm rot="5400000" flipH="1" flipV="1">
            <a:off x="6095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Извит съединител 119"/>
          <p:cNvCxnSpPr>
            <a:stCxn id="1667" idx="0"/>
            <a:endCxn id="1668" idx="0"/>
          </p:cNvCxnSpPr>
          <p:nvPr/>
        </p:nvCxnSpPr>
        <p:spPr>
          <a:xfrm rot="5400000" flipH="1" flipV="1">
            <a:off x="6671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Извит съединител 122"/>
          <p:cNvCxnSpPr>
            <a:stCxn id="1668" idx="0"/>
            <a:endCxn id="1669" idx="0"/>
          </p:cNvCxnSpPr>
          <p:nvPr/>
        </p:nvCxnSpPr>
        <p:spPr>
          <a:xfrm rot="5400000" flipH="1" flipV="1">
            <a:off x="7247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Извит съединител 125"/>
          <p:cNvCxnSpPr>
            <a:stCxn id="1669" idx="0"/>
            <a:endCxn id="1670" idx="0"/>
          </p:cNvCxnSpPr>
          <p:nvPr/>
        </p:nvCxnSpPr>
        <p:spPr>
          <a:xfrm rot="5400000" flipH="1" flipV="1">
            <a:off x="7823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Извит съединител 128"/>
          <p:cNvCxnSpPr>
            <a:stCxn id="1670" idx="0"/>
            <a:endCxn id="1671" idx="0"/>
          </p:cNvCxnSpPr>
          <p:nvPr/>
        </p:nvCxnSpPr>
        <p:spPr>
          <a:xfrm rot="5400000" flipH="1" flipV="1">
            <a:off x="8399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Извит съединител 131"/>
          <p:cNvCxnSpPr>
            <a:stCxn id="1671" idx="0"/>
            <a:endCxn id="1672" idx="0"/>
          </p:cNvCxnSpPr>
          <p:nvPr/>
        </p:nvCxnSpPr>
        <p:spPr>
          <a:xfrm rot="5400000" flipH="1" flipV="1">
            <a:off x="8975880" y="4924080"/>
            <a:ext cx="12700" cy="576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Извит съединител 134"/>
          <p:cNvCxnSpPr>
            <a:stCxn id="1672" idx="0"/>
            <a:endCxn id="1686" idx="0"/>
          </p:cNvCxnSpPr>
          <p:nvPr/>
        </p:nvCxnSpPr>
        <p:spPr>
          <a:xfrm rot="16200000" flipH="1">
            <a:off x="9764757" y="4711203"/>
            <a:ext cx="101160" cy="1102915"/>
          </a:xfrm>
          <a:prstGeom prst="curvedConnector3">
            <a:avLst>
              <a:gd name="adj1" fmla="val -2259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195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Searching – Binary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8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complexity – O(log n)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Requires the array to be sorted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Divides the array in half on every step and searches only the interval that might contain the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9" name="Rectangle 3"/>
          <p:cNvSpPr/>
          <p:nvPr/>
        </p:nvSpPr>
        <p:spPr>
          <a:xfrm>
            <a:off x="435708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1700" name="Rectangle 4"/>
          <p:cNvSpPr/>
          <p:nvPr/>
        </p:nvSpPr>
        <p:spPr>
          <a:xfrm>
            <a:off x="552636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</a:p>
        </p:txBody>
      </p:sp>
      <p:sp>
        <p:nvSpPr>
          <p:cNvPr id="1701" name="Rectangle 5"/>
          <p:cNvSpPr/>
          <p:nvPr/>
        </p:nvSpPr>
        <p:spPr>
          <a:xfrm>
            <a:off x="377244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</a:t>
            </a:r>
          </a:p>
        </p:txBody>
      </p:sp>
      <p:sp>
        <p:nvSpPr>
          <p:cNvPr id="1702" name="Rectangle 6"/>
          <p:cNvSpPr/>
          <p:nvPr/>
        </p:nvSpPr>
        <p:spPr>
          <a:xfrm>
            <a:off x="728316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</a:t>
            </a:r>
          </a:p>
        </p:txBody>
      </p:sp>
      <p:sp>
        <p:nvSpPr>
          <p:cNvPr id="1703" name="Rectangle 7"/>
          <p:cNvSpPr/>
          <p:nvPr/>
        </p:nvSpPr>
        <p:spPr>
          <a:xfrm>
            <a:off x="903996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33</a:t>
            </a:r>
          </a:p>
        </p:txBody>
      </p:sp>
      <p:sp>
        <p:nvSpPr>
          <p:cNvPr id="1704" name="Rectangle 8"/>
          <p:cNvSpPr/>
          <p:nvPr/>
        </p:nvSpPr>
        <p:spPr>
          <a:xfrm>
            <a:off x="786780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</a:t>
            </a:r>
          </a:p>
        </p:txBody>
      </p:sp>
      <p:sp>
        <p:nvSpPr>
          <p:cNvPr id="1705" name="Rectangle 9"/>
          <p:cNvSpPr/>
          <p:nvPr/>
        </p:nvSpPr>
        <p:spPr>
          <a:xfrm>
            <a:off x="260316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-98</a:t>
            </a:r>
          </a:p>
        </p:txBody>
      </p:sp>
      <p:sp>
        <p:nvSpPr>
          <p:cNvPr id="1706" name="Rectangle 10"/>
          <p:cNvSpPr/>
          <p:nvPr/>
        </p:nvSpPr>
        <p:spPr>
          <a:xfrm>
            <a:off x="669852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707" name="Rectangle 11"/>
          <p:cNvSpPr/>
          <p:nvPr/>
        </p:nvSpPr>
        <p:spPr>
          <a:xfrm>
            <a:off x="318780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-45</a:t>
            </a:r>
          </a:p>
        </p:txBody>
      </p:sp>
      <p:sp>
        <p:nvSpPr>
          <p:cNvPr id="1708" name="Rectangle 12"/>
          <p:cNvSpPr/>
          <p:nvPr/>
        </p:nvSpPr>
        <p:spPr>
          <a:xfrm>
            <a:off x="845244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</a:p>
        </p:txBody>
      </p:sp>
      <p:sp>
        <p:nvSpPr>
          <p:cNvPr id="1709" name="Rectangle 13"/>
          <p:cNvSpPr/>
          <p:nvPr/>
        </p:nvSpPr>
        <p:spPr>
          <a:xfrm>
            <a:off x="611388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</a:p>
        </p:txBody>
      </p:sp>
      <p:sp>
        <p:nvSpPr>
          <p:cNvPr id="1710" name="Rectangle 14"/>
          <p:cNvSpPr/>
          <p:nvPr/>
        </p:nvSpPr>
        <p:spPr>
          <a:xfrm>
            <a:off x="4941720" y="3475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1711" name="TextShape 15"/>
          <p:cNvSpPr txBox="1"/>
          <p:nvPr/>
        </p:nvSpPr>
        <p:spPr>
          <a:xfrm>
            <a:off x="1188720" y="358848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&gt; 5</a:t>
            </a:r>
          </a:p>
        </p:txBody>
      </p:sp>
      <p:sp>
        <p:nvSpPr>
          <p:cNvPr id="1712" name="Rectangle 16"/>
          <p:cNvSpPr/>
          <p:nvPr/>
        </p:nvSpPr>
        <p:spPr>
          <a:xfrm>
            <a:off x="728316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</a:t>
            </a:r>
          </a:p>
        </p:txBody>
      </p:sp>
      <p:sp>
        <p:nvSpPr>
          <p:cNvPr id="1713" name="Rectangle 17"/>
          <p:cNvSpPr/>
          <p:nvPr/>
        </p:nvSpPr>
        <p:spPr>
          <a:xfrm>
            <a:off x="903996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33</a:t>
            </a:r>
          </a:p>
        </p:txBody>
      </p:sp>
      <p:sp>
        <p:nvSpPr>
          <p:cNvPr id="1714" name="Rectangle 18"/>
          <p:cNvSpPr/>
          <p:nvPr/>
        </p:nvSpPr>
        <p:spPr>
          <a:xfrm>
            <a:off x="786780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</a:t>
            </a:r>
          </a:p>
        </p:txBody>
      </p:sp>
      <p:sp>
        <p:nvSpPr>
          <p:cNvPr id="1715" name="Rectangle 19"/>
          <p:cNvSpPr/>
          <p:nvPr/>
        </p:nvSpPr>
        <p:spPr>
          <a:xfrm>
            <a:off x="669852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716" name="Rectangle 20"/>
          <p:cNvSpPr/>
          <p:nvPr/>
        </p:nvSpPr>
        <p:spPr>
          <a:xfrm>
            <a:off x="845244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</a:p>
        </p:txBody>
      </p:sp>
      <p:sp>
        <p:nvSpPr>
          <p:cNvPr id="1717" name="Rectangle 21"/>
          <p:cNvSpPr/>
          <p:nvPr/>
        </p:nvSpPr>
        <p:spPr>
          <a:xfrm>
            <a:off x="6113880" y="4159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</a:p>
        </p:txBody>
      </p:sp>
      <p:sp>
        <p:nvSpPr>
          <p:cNvPr id="1718" name="Rectangle 22"/>
          <p:cNvSpPr/>
          <p:nvPr/>
        </p:nvSpPr>
        <p:spPr>
          <a:xfrm>
            <a:off x="7283160" y="4843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</a:t>
            </a:r>
          </a:p>
        </p:txBody>
      </p:sp>
      <p:sp>
        <p:nvSpPr>
          <p:cNvPr id="1719" name="Rectangle 23"/>
          <p:cNvSpPr/>
          <p:nvPr/>
        </p:nvSpPr>
        <p:spPr>
          <a:xfrm>
            <a:off x="6698520" y="4843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720" name="Rectangle 24"/>
          <p:cNvSpPr/>
          <p:nvPr/>
        </p:nvSpPr>
        <p:spPr>
          <a:xfrm>
            <a:off x="6113880" y="4843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</a:p>
        </p:txBody>
      </p:sp>
      <p:sp>
        <p:nvSpPr>
          <p:cNvPr id="1721" name="Rectangle 25"/>
          <p:cNvSpPr/>
          <p:nvPr/>
        </p:nvSpPr>
        <p:spPr>
          <a:xfrm>
            <a:off x="7283160" y="5527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</a:t>
            </a:r>
          </a:p>
        </p:txBody>
      </p:sp>
      <p:sp>
        <p:nvSpPr>
          <p:cNvPr id="1722" name="Rectangle 26"/>
          <p:cNvSpPr/>
          <p:nvPr/>
        </p:nvSpPr>
        <p:spPr>
          <a:xfrm>
            <a:off x="6698520" y="5527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723" name="Rectangle 27"/>
          <p:cNvSpPr/>
          <p:nvPr/>
        </p:nvSpPr>
        <p:spPr>
          <a:xfrm>
            <a:off x="6698520" y="621144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</a:p>
        </p:txBody>
      </p:sp>
      <p:sp>
        <p:nvSpPr>
          <p:cNvPr id="1724" name="Line 28"/>
          <p:cNvSpPr/>
          <p:nvPr/>
        </p:nvSpPr>
        <p:spPr>
          <a:xfrm>
            <a:off x="6094800" y="3380400"/>
            <a:ext cx="0" cy="731520"/>
          </a:xfrm>
          <a:prstGeom prst="line">
            <a:avLst/>
          </a:prstGeom>
          <a:ln w="190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5" name="Line 29"/>
          <p:cNvSpPr/>
          <p:nvPr/>
        </p:nvSpPr>
        <p:spPr>
          <a:xfrm>
            <a:off x="7850160" y="4064400"/>
            <a:ext cx="0" cy="731520"/>
          </a:xfrm>
          <a:prstGeom prst="line">
            <a:avLst/>
          </a:prstGeom>
          <a:ln w="190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6" name="Line 30"/>
          <p:cNvSpPr/>
          <p:nvPr/>
        </p:nvSpPr>
        <p:spPr>
          <a:xfrm>
            <a:off x="6679440" y="4748400"/>
            <a:ext cx="0" cy="731520"/>
          </a:xfrm>
          <a:prstGeom prst="line">
            <a:avLst/>
          </a:prstGeom>
          <a:ln w="190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7" name="Line 31"/>
          <p:cNvSpPr/>
          <p:nvPr/>
        </p:nvSpPr>
        <p:spPr>
          <a:xfrm>
            <a:off x="7264080" y="5428080"/>
            <a:ext cx="0" cy="731520"/>
          </a:xfrm>
          <a:prstGeom prst="line">
            <a:avLst/>
          </a:prstGeom>
          <a:ln w="1908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8" name="TextShape 32"/>
          <p:cNvSpPr txBox="1"/>
          <p:nvPr/>
        </p:nvSpPr>
        <p:spPr>
          <a:xfrm>
            <a:off x="1188720" y="4236480"/>
            <a:ext cx="10972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 18</a:t>
            </a:r>
          </a:p>
        </p:txBody>
      </p:sp>
      <p:sp>
        <p:nvSpPr>
          <p:cNvPr id="1729" name="TextShape 33"/>
          <p:cNvSpPr txBox="1"/>
          <p:nvPr/>
        </p:nvSpPr>
        <p:spPr>
          <a:xfrm>
            <a:off x="1188720" y="4884480"/>
            <a:ext cx="10972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&gt; 10</a:t>
            </a:r>
          </a:p>
        </p:txBody>
      </p:sp>
      <p:sp>
        <p:nvSpPr>
          <p:cNvPr id="1730" name="TextShape 34"/>
          <p:cNvSpPr txBox="1"/>
          <p:nvPr/>
        </p:nvSpPr>
        <p:spPr>
          <a:xfrm>
            <a:off x="1188720" y="5532480"/>
            <a:ext cx="1188720" cy="40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== 13</a:t>
            </a:r>
          </a:p>
        </p:txBody>
      </p:sp>
      <p:sp>
        <p:nvSpPr>
          <p:cNvPr id="1731" name="TextShape 35"/>
          <p:cNvSpPr txBox="1"/>
          <p:nvPr/>
        </p:nvSpPr>
        <p:spPr>
          <a:xfrm>
            <a:off x="1188720" y="6216480"/>
            <a:ext cx="109728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7</a:t>
            </a:r>
          </a:p>
        </p:txBody>
      </p:sp>
      <p:sp>
        <p:nvSpPr>
          <p:cNvPr id="1732" name="TextShape 36"/>
          <p:cNvSpPr txBox="1"/>
          <p:nvPr/>
        </p:nvSpPr>
        <p:spPr>
          <a:xfrm>
            <a:off x="5048640" y="301464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13</a:t>
            </a:r>
          </a:p>
        </p:txBody>
      </p:sp>
    </p:spTree>
    <p:extLst>
      <p:ext uri="{BB962C8B-B14F-4D97-AF65-F5344CB8AC3E}">
        <p14:creationId xmlns:p14="http://schemas.microsoft.com/office/powerpoint/2010/main" val="1202157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Searching – Using a binary search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4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complexity – O(h), where h is the height of the tree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complexity might become O(n) if the tree is skewed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Requires a binary search tree as a data container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5" name="CustomShape 3"/>
          <p:cNvSpPr/>
          <p:nvPr/>
        </p:nvSpPr>
        <p:spPr>
          <a:xfrm>
            <a:off x="6081840" y="310896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</a:p>
        </p:txBody>
      </p:sp>
      <p:sp>
        <p:nvSpPr>
          <p:cNvPr id="1736" name="CustomShape 4"/>
          <p:cNvSpPr/>
          <p:nvPr/>
        </p:nvSpPr>
        <p:spPr>
          <a:xfrm>
            <a:off x="4281840" y="374904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1737" name="CustomShape 5"/>
          <p:cNvSpPr/>
          <p:nvPr/>
        </p:nvSpPr>
        <p:spPr>
          <a:xfrm>
            <a:off x="3561840" y="467712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-11</a:t>
            </a:r>
          </a:p>
        </p:txBody>
      </p:sp>
      <p:sp>
        <p:nvSpPr>
          <p:cNvPr id="1738" name="CustomShape 6"/>
          <p:cNvSpPr/>
          <p:nvPr/>
        </p:nvSpPr>
        <p:spPr>
          <a:xfrm>
            <a:off x="2949840" y="589320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-34</a:t>
            </a:r>
          </a:p>
        </p:txBody>
      </p:sp>
      <p:sp>
        <p:nvSpPr>
          <p:cNvPr id="1739" name="CustomShape 7"/>
          <p:cNvSpPr/>
          <p:nvPr/>
        </p:nvSpPr>
        <p:spPr>
          <a:xfrm>
            <a:off x="4173840" y="589320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</a:t>
            </a:r>
          </a:p>
        </p:txBody>
      </p:sp>
      <p:sp>
        <p:nvSpPr>
          <p:cNvPr id="1740" name="CustomShape 8"/>
          <p:cNvSpPr/>
          <p:nvPr/>
        </p:nvSpPr>
        <p:spPr>
          <a:xfrm>
            <a:off x="5001840" y="467712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</a:p>
        </p:txBody>
      </p:sp>
      <p:sp>
        <p:nvSpPr>
          <p:cNvPr id="1741" name="CustomShape 9"/>
          <p:cNvSpPr/>
          <p:nvPr/>
        </p:nvSpPr>
        <p:spPr>
          <a:xfrm>
            <a:off x="7161840" y="467712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</a:t>
            </a:r>
          </a:p>
        </p:txBody>
      </p:sp>
      <p:sp>
        <p:nvSpPr>
          <p:cNvPr id="1742" name="CustomShape 10"/>
          <p:cNvSpPr/>
          <p:nvPr/>
        </p:nvSpPr>
        <p:spPr>
          <a:xfrm>
            <a:off x="7881840" y="374904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</a:t>
            </a:r>
          </a:p>
        </p:txBody>
      </p:sp>
      <p:sp>
        <p:nvSpPr>
          <p:cNvPr id="1743" name="CustomShape 11"/>
          <p:cNvSpPr/>
          <p:nvPr/>
        </p:nvSpPr>
        <p:spPr>
          <a:xfrm>
            <a:off x="8601840" y="467712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</a:t>
            </a:r>
          </a:p>
        </p:txBody>
      </p:sp>
      <p:sp>
        <p:nvSpPr>
          <p:cNvPr id="1744" name="CustomShape 12"/>
          <p:cNvSpPr/>
          <p:nvPr/>
        </p:nvSpPr>
        <p:spPr>
          <a:xfrm>
            <a:off x="7737840" y="5893200"/>
            <a:ext cx="640080" cy="64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21</a:t>
            </a:r>
          </a:p>
        </p:txBody>
      </p:sp>
      <p:sp>
        <p:nvSpPr>
          <p:cNvPr id="1754" name="TextShape 22"/>
          <p:cNvSpPr txBox="1"/>
          <p:nvPr/>
        </p:nvSpPr>
        <p:spPr>
          <a:xfrm>
            <a:off x="5379120" y="2756880"/>
            <a:ext cx="210312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-4</a:t>
            </a:r>
          </a:p>
        </p:txBody>
      </p:sp>
      <p:sp>
        <p:nvSpPr>
          <p:cNvPr id="1755" name="TextShape 23"/>
          <p:cNvSpPr txBox="1"/>
          <p:nvPr/>
        </p:nvSpPr>
        <p:spPr>
          <a:xfrm>
            <a:off x="4373280" y="3142080"/>
            <a:ext cx="10972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 12</a:t>
            </a:r>
          </a:p>
        </p:txBody>
      </p:sp>
      <p:sp>
        <p:nvSpPr>
          <p:cNvPr id="1756" name="TextShape 24"/>
          <p:cNvSpPr txBox="1"/>
          <p:nvPr/>
        </p:nvSpPr>
        <p:spPr>
          <a:xfrm>
            <a:off x="3021120" y="4111920"/>
            <a:ext cx="986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 3</a:t>
            </a:r>
          </a:p>
        </p:txBody>
      </p:sp>
      <p:sp>
        <p:nvSpPr>
          <p:cNvPr id="1757" name="TextShape 25"/>
          <p:cNvSpPr txBox="1"/>
          <p:nvPr/>
        </p:nvSpPr>
        <p:spPr>
          <a:xfrm>
            <a:off x="4493880" y="5336640"/>
            <a:ext cx="1188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&gt;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-11</a:t>
            </a:r>
          </a:p>
        </p:txBody>
      </p:sp>
      <p:cxnSp>
        <p:nvCxnSpPr>
          <p:cNvPr id="3" name="Извит съединител 2"/>
          <p:cNvCxnSpPr>
            <a:stCxn id="1735" idx="2"/>
            <a:endCxn id="1736" idx="0"/>
          </p:cNvCxnSpPr>
          <p:nvPr/>
        </p:nvCxnSpPr>
        <p:spPr>
          <a:xfrm rot="10800000" flipV="1">
            <a:off x="4601880" y="3429000"/>
            <a:ext cx="1479960" cy="320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Извит съединител 28"/>
          <p:cNvCxnSpPr>
            <a:stCxn id="1736" idx="2"/>
            <a:endCxn id="1737" idx="0"/>
          </p:cNvCxnSpPr>
          <p:nvPr/>
        </p:nvCxnSpPr>
        <p:spPr>
          <a:xfrm rot="10800000" flipV="1">
            <a:off x="3881880" y="4069080"/>
            <a:ext cx="399960" cy="608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Извит съединител 31"/>
          <p:cNvCxnSpPr>
            <a:stCxn id="1736" idx="6"/>
          </p:cNvCxnSpPr>
          <p:nvPr/>
        </p:nvCxnSpPr>
        <p:spPr>
          <a:xfrm>
            <a:off x="4921920" y="4069080"/>
            <a:ext cx="399960" cy="5896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Извит съединител 34"/>
          <p:cNvCxnSpPr>
            <a:stCxn id="1737" idx="2"/>
            <a:endCxn id="1738" idx="0"/>
          </p:cNvCxnSpPr>
          <p:nvPr/>
        </p:nvCxnSpPr>
        <p:spPr>
          <a:xfrm rot="10800000" flipV="1">
            <a:off x="3269880" y="4997160"/>
            <a:ext cx="291960" cy="896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Извит съединител 39"/>
          <p:cNvCxnSpPr>
            <a:stCxn id="1737" idx="6"/>
            <a:endCxn id="1739" idx="0"/>
          </p:cNvCxnSpPr>
          <p:nvPr/>
        </p:nvCxnSpPr>
        <p:spPr>
          <a:xfrm>
            <a:off x="4201920" y="4997160"/>
            <a:ext cx="291960" cy="896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Извит съединител 42"/>
          <p:cNvCxnSpPr>
            <a:stCxn id="1735" idx="6"/>
            <a:endCxn id="1742" idx="0"/>
          </p:cNvCxnSpPr>
          <p:nvPr/>
        </p:nvCxnSpPr>
        <p:spPr>
          <a:xfrm>
            <a:off x="6721920" y="3429000"/>
            <a:ext cx="1479960" cy="320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Извит съединител 45"/>
          <p:cNvCxnSpPr>
            <a:stCxn id="1742" idx="6"/>
            <a:endCxn id="1743" idx="0"/>
          </p:cNvCxnSpPr>
          <p:nvPr/>
        </p:nvCxnSpPr>
        <p:spPr>
          <a:xfrm>
            <a:off x="8521920" y="4069080"/>
            <a:ext cx="399960" cy="608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Извит съединител 48"/>
          <p:cNvCxnSpPr>
            <a:stCxn id="1741" idx="6"/>
            <a:endCxn id="1744" idx="0"/>
          </p:cNvCxnSpPr>
          <p:nvPr/>
        </p:nvCxnSpPr>
        <p:spPr>
          <a:xfrm>
            <a:off x="7801920" y="4997160"/>
            <a:ext cx="255960" cy="896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Извит съединител 51"/>
          <p:cNvCxnSpPr>
            <a:stCxn id="1742" idx="2"/>
            <a:endCxn id="1741" idx="0"/>
          </p:cNvCxnSpPr>
          <p:nvPr/>
        </p:nvCxnSpPr>
        <p:spPr>
          <a:xfrm rot="10800000" flipV="1">
            <a:off x="7481880" y="4069080"/>
            <a:ext cx="399960" cy="608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537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Hash tables &amp; Maps (Associative arrays)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9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an associative array?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hash table and why do we need it?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When to use hashes?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460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Associative array (Map)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1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Abstract data type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Composed of (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value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pairs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may appear at most once in a map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Allowed operations are: pair addition, pair removal, pair modification and lookup based on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2" name="Rectangle 3"/>
          <p:cNvSpPr/>
          <p:nvPr/>
        </p:nvSpPr>
        <p:spPr>
          <a:xfrm>
            <a:off x="1326960" y="5402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</a:t>
            </a:r>
          </a:p>
        </p:txBody>
      </p:sp>
      <p:sp>
        <p:nvSpPr>
          <p:cNvPr id="1763" name="Rectangle 4"/>
          <p:cNvSpPr/>
          <p:nvPr/>
        </p:nvSpPr>
        <p:spPr>
          <a:xfrm>
            <a:off x="1326960" y="4862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</a:t>
            </a:r>
          </a:p>
        </p:txBody>
      </p:sp>
      <p:sp>
        <p:nvSpPr>
          <p:cNvPr id="1764" name="Rectangle 5"/>
          <p:cNvSpPr/>
          <p:nvPr/>
        </p:nvSpPr>
        <p:spPr>
          <a:xfrm>
            <a:off x="1326960" y="431352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</a:t>
            </a:r>
          </a:p>
        </p:txBody>
      </p:sp>
      <p:sp>
        <p:nvSpPr>
          <p:cNvPr id="1765" name="Rectangle 6"/>
          <p:cNvSpPr/>
          <p:nvPr/>
        </p:nvSpPr>
        <p:spPr>
          <a:xfrm>
            <a:off x="4170960" y="4322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#00ff00</a:t>
            </a:r>
          </a:p>
        </p:txBody>
      </p:sp>
      <p:sp>
        <p:nvSpPr>
          <p:cNvPr id="1766" name="Rectangle 7"/>
          <p:cNvSpPr/>
          <p:nvPr/>
        </p:nvSpPr>
        <p:spPr>
          <a:xfrm>
            <a:off x="4170960" y="4862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#ff0000</a:t>
            </a:r>
          </a:p>
        </p:txBody>
      </p:sp>
      <p:sp>
        <p:nvSpPr>
          <p:cNvPr id="1767" name="Rectangle 8"/>
          <p:cNvSpPr/>
          <p:nvPr/>
        </p:nvSpPr>
        <p:spPr>
          <a:xfrm>
            <a:off x="4170960" y="5402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#0000ff</a:t>
            </a:r>
          </a:p>
        </p:txBody>
      </p:sp>
      <p:cxnSp>
        <p:nvCxnSpPr>
          <p:cNvPr id="1768" name="Line 9"/>
          <p:cNvCxnSpPr>
            <a:stCxn id="1762" idx="3"/>
            <a:endCxn id="1766" idx="1"/>
          </p:cNvCxnSpPr>
          <p:nvPr/>
        </p:nvCxnSpPr>
        <p:spPr>
          <a:xfrm flipV="1">
            <a:off x="2332800" y="5136480"/>
            <a:ext cx="1838520" cy="5403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769" name="Line 10"/>
          <p:cNvCxnSpPr>
            <a:stCxn id="1763" idx="3"/>
            <a:endCxn id="1765" idx="1"/>
          </p:cNvCxnSpPr>
          <p:nvPr/>
        </p:nvCxnSpPr>
        <p:spPr>
          <a:xfrm flipV="1">
            <a:off x="2332800" y="4596480"/>
            <a:ext cx="1838520" cy="5403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770" name="Line 11"/>
          <p:cNvCxnSpPr>
            <a:stCxn id="1764" idx="3"/>
            <a:endCxn id="1767" idx="1"/>
          </p:cNvCxnSpPr>
          <p:nvPr/>
        </p:nvCxnSpPr>
        <p:spPr>
          <a:xfrm>
            <a:off x="2332800" y="4587840"/>
            <a:ext cx="1838520" cy="10890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1771" name="Rectangle 12"/>
          <p:cNvSpPr/>
          <p:nvPr/>
        </p:nvSpPr>
        <p:spPr>
          <a:xfrm>
            <a:off x="7014960" y="565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</a:t>
            </a:r>
          </a:p>
        </p:txBody>
      </p:sp>
      <p:sp>
        <p:nvSpPr>
          <p:cNvPr id="1772" name="Rectangle 13"/>
          <p:cNvSpPr/>
          <p:nvPr/>
        </p:nvSpPr>
        <p:spPr>
          <a:xfrm>
            <a:off x="7014960" y="457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</a:t>
            </a:r>
          </a:p>
        </p:txBody>
      </p:sp>
      <p:sp>
        <p:nvSpPr>
          <p:cNvPr id="1773" name="Rectangle 14"/>
          <p:cNvSpPr/>
          <p:nvPr/>
        </p:nvSpPr>
        <p:spPr>
          <a:xfrm>
            <a:off x="7014960" y="402552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</a:t>
            </a:r>
          </a:p>
        </p:txBody>
      </p:sp>
      <p:sp>
        <p:nvSpPr>
          <p:cNvPr id="1774" name="Rectangle 15"/>
          <p:cNvSpPr/>
          <p:nvPr/>
        </p:nvSpPr>
        <p:spPr>
          <a:xfrm>
            <a:off x="7014960" y="511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Orange</a:t>
            </a:r>
          </a:p>
        </p:txBody>
      </p:sp>
      <p:sp>
        <p:nvSpPr>
          <p:cNvPr id="1775" name="Rectangle 16"/>
          <p:cNvSpPr/>
          <p:nvPr/>
        </p:nvSpPr>
        <p:spPr>
          <a:xfrm>
            <a:off x="9858960" y="403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#00ff00</a:t>
            </a:r>
          </a:p>
        </p:txBody>
      </p:sp>
      <p:sp>
        <p:nvSpPr>
          <p:cNvPr id="1776" name="Rectangle 17"/>
          <p:cNvSpPr/>
          <p:nvPr/>
        </p:nvSpPr>
        <p:spPr>
          <a:xfrm>
            <a:off x="9858960" y="565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#ffa500</a:t>
            </a:r>
          </a:p>
        </p:txBody>
      </p:sp>
      <p:sp>
        <p:nvSpPr>
          <p:cNvPr id="1777" name="Rectangle 18"/>
          <p:cNvSpPr/>
          <p:nvPr/>
        </p:nvSpPr>
        <p:spPr>
          <a:xfrm>
            <a:off x="9858960" y="511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#ff0000</a:t>
            </a:r>
          </a:p>
        </p:txBody>
      </p:sp>
      <p:sp>
        <p:nvSpPr>
          <p:cNvPr id="1778" name="Rectangle 19"/>
          <p:cNvSpPr/>
          <p:nvPr/>
        </p:nvSpPr>
        <p:spPr>
          <a:xfrm>
            <a:off x="9858960" y="4574160"/>
            <a:ext cx="10058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#0000ff</a:t>
            </a:r>
          </a:p>
        </p:txBody>
      </p:sp>
      <p:cxnSp>
        <p:nvCxnSpPr>
          <p:cNvPr id="1779" name="Line 20"/>
          <p:cNvCxnSpPr>
            <a:stCxn id="1771" idx="3"/>
            <a:endCxn id="1777" idx="1"/>
          </p:cNvCxnSpPr>
          <p:nvPr/>
        </p:nvCxnSpPr>
        <p:spPr>
          <a:xfrm flipV="1">
            <a:off x="8020800" y="5388480"/>
            <a:ext cx="1838520" cy="5403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780" name="Line 21"/>
          <p:cNvCxnSpPr>
            <a:stCxn id="1772" idx="3"/>
            <a:endCxn id="1775" idx="1"/>
          </p:cNvCxnSpPr>
          <p:nvPr/>
        </p:nvCxnSpPr>
        <p:spPr>
          <a:xfrm flipV="1">
            <a:off x="8020800" y="4308480"/>
            <a:ext cx="1838520" cy="5403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781" name="Line 22"/>
          <p:cNvCxnSpPr>
            <a:stCxn id="1773" idx="3"/>
            <a:endCxn id="1778" idx="1"/>
          </p:cNvCxnSpPr>
          <p:nvPr/>
        </p:nvCxnSpPr>
        <p:spPr>
          <a:xfrm>
            <a:off x="8020800" y="4299840"/>
            <a:ext cx="1838520" cy="5490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782" name="Line 23"/>
          <p:cNvCxnSpPr>
            <a:stCxn id="1774" idx="3"/>
            <a:endCxn id="1776" idx="1"/>
          </p:cNvCxnSpPr>
          <p:nvPr/>
        </p:nvCxnSpPr>
        <p:spPr>
          <a:xfrm>
            <a:off x="8020800" y="5388480"/>
            <a:ext cx="1838520" cy="54036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1783" name="TextShape 24"/>
          <p:cNvSpPr txBox="1"/>
          <p:nvPr/>
        </p:nvSpPr>
        <p:spPr>
          <a:xfrm>
            <a:off x="2466720" y="3876120"/>
            <a:ext cx="155448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Colors : map</a:t>
            </a:r>
          </a:p>
        </p:txBody>
      </p:sp>
      <p:sp>
        <p:nvSpPr>
          <p:cNvPr id="1784" name="TextShape 25"/>
          <p:cNvSpPr txBox="1"/>
          <p:nvPr/>
        </p:nvSpPr>
        <p:spPr>
          <a:xfrm>
            <a:off x="4448880" y="3383280"/>
            <a:ext cx="3291840" cy="376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Colors.add((Orange, #ffa500))</a:t>
            </a:r>
          </a:p>
        </p:txBody>
      </p:sp>
      <p:sp>
        <p:nvSpPr>
          <p:cNvPr id="1785" name="Line 26"/>
          <p:cNvSpPr/>
          <p:nvPr/>
        </p:nvSpPr>
        <p:spPr>
          <a:xfrm>
            <a:off x="5486400" y="3840480"/>
            <a:ext cx="118872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4042087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Hash table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an associative array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Operation have O(1) time complexity on average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Uses a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“hash function”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 compute a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key,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from which the desired element can be found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Ideally the hash function computes a unique key for every element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Usually collisions occur for some elements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8" name="Rectangle 3"/>
          <p:cNvSpPr/>
          <p:nvPr/>
        </p:nvSpPr>
        <p:spPr>
          <a:xfrm>
            <a:off x="3229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</a:p>
        </p:txBody>
      </p:sp>
      <p:sp>
        <p:nvSpPr>
          <p:cNvPr id="1789" name="Rectangle 4"/>
          <p:cNvSpPr/>
          <p:nvPr/>
        </p:nvSpPr>
        <p:spPr>
          <a:xfrm>
            <a:off x="3805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</a:p>
        </p:txBody>
      </p:sp>
      <p:sp>
        <p:nvSpPr>
          <p:cNvPr id="1790" name="Rectangle 5"/>
          <p:cNvSpPr/>
          <p:nvPr/>
        </p:nvSpPr>
        <p:spPr>
          <a:xfrm>
            <a:off x="4381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</a:p>
        </p:txBody>
      </p:sp>
      <p:sp>
        <p:nvSpPr>
          <p:cNvPr id="1791" name="Rectangle 6"/>
          <p:cNvSpPr/>
          <p:nvPr/>
        </p:nvSpPr>
        <p:spPr>
          <a:xfrm>
            <a:off x="4957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2" name="Rectangle 7"/>
          <p:cNvSpPr/>
          <p:nvPr/>
        </p:nvSpPr>
        <p:spPr>
          <a:xfrm>
            <a:off x="5533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</a:p>
        </p:txBody>
      </p:sp>
      <p:sp>
        <p:nvSpPr>
          <p:cNvPr id="1793" name="Rectangle 8"/>
          <p:cNvSpPr/>
          <p:nvPr/>
        </p:nvSpPr>
        <p:spPr>
          <a:xfrm>
            <a:off x="6109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</a:p>
        </p:txBody>
      </p:sp>
      <p:sp>
        <p:nvSpPr>
          <p:cNvPr id="1794" name="Rectangle 9"/>
          <p:cNvSpPr/>
          <p:nvPr/>
        </p:nvSpPr>
        <p:spPr>
          <a:xfrm>
            <a:off x="6685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</a:p>
        </p:txBody>
      </p:sp>
      <p:sp>
        <p:nvSpPr>
          <p:cNvPr id="1795" name="Rectangle 10"/>
          <p:cNvSpPr/>
          <p:nvPr/>
        </p:nvSpPr>
        <p:spPr>
          <a:xfrm>
            <a:off x="7261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</a:p>
        </p:txBody>
      </p:sp>
      <p:sp>
        <p:nvSpPr>
          <p:cNvPr id="1796" name="Rectangle 11"/>
          <p:cNvSpPr/>
          <p:nvPr/>
        </p:nvSpPr>
        <p:spPr>
          <a:xfrm>
            <a:off x="7837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</a:p>
        </p:txBody>
      </p:sp>
      <p:sp>
        <p:nvSpPr>
          <p:cNvPr id="1797" name="Rectangle 12"/>
          <p:cNvSpPr/>
          <p:nvPr/>
        </p:nvSpPr>
        <p:spPr>
          <a:xfrm>
            <a:off x="8413560" y="5843520"/>
            <a:ext cx="5486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</a:p>
        </p:txBody>
      </p:sp>
      <p:sp>
        <p:nvSpPr>
          <p:cNvPr id="1798" name="TextShape 13"/>
          <p:cNvSpPr txBox="1"/>
          <p:nvPr/>
        </p:nvSpPr>
        <p:spPr>
          <a:xfrm rot="18900000">
            <a:off x="3124080" y="536652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Anna</a:t>
            </a:r>
          </a:p>
        </p:txBody>
      </p:sp>
      <p:sp>
        <p:nvSpPr>
          <p:cNvPr id="1799" name="TextShape 14"/>
          <p:cNvSpPr txBox="1"/>
          <p:nvPr/>
        </p:nvSpPr>
        <p:spPr>
          <a:xfrm rot="18900000">
            <a:off x="3700440" y="536652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Brian</a:t>
            </a:r>
          </a:p>
        </p:txBody>
      </p:sp>
      <p:sp>
        <p:nvSpPr>
          <p:cNvPr id="1800" name="TextShape 15"/>
          <p:cNvSpPr txBox="1"/>
          <p:nvPr/>
        </p:nvSpPr>
        <p:spPr>
          <a:xfrm rot="18900000">
            <a:off x="4344120" y="5274360"/>
            <a:ext cx="887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Collin</a:t>
            </a:r>
          </a:p>
        </p:txBody>
      </p:sp>
      <p:sp>
        <p:nvSpPr>
          <p:cNvPr id="1801" name="TextShape 16"/>
          <p:cNvSpPr txBox="1"/>
          <p:nvPr/>
        </p:nvSpPr>
        <p:spPr>
          <a:xfrm rot="18900000">
            <a:off x="4898880" y="5222880"/>
            <a:ext cx="10332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Freddie</a:t>
            </a:r>
          </a:p>
        </p:txBody>
      </p:sp>
      <p:sp>
        <p:nvSpPr>
          <p:cNvPr id="1802" name="TextShape 17"/>
          <p:cNvSpPr txBox="1"/>
          <p:nvPr/>
        </p:nvSpPr>
        <p:spPr>
          <a:xfrm rot="18900000">
            <a:off x="5479560" y="5234760"/>
            <a:ext cx="999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Nicolas</a:t>
            </a:r>
          </a:p>
        </p:txBody>
      </p:sp>
      <p:sp>
        <p:nvSpPr>
          <p:cNvPr id="1803" name="TextShape 18"/>
          <p:cNvSpPr txBox="1"/>
          <p:nvPr/>
        </p:nvSpPr>
        <p:spPr>
          <a:xfrm rot="18900000">
            <a:off x="6004440" y="536652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Otto</a:t>
            </a:r>
          </a:p>
        </p:txBody>
      </p:sp>
      <p:sp>
        <p:nvSpPr>
          <p:cNvPr id="1804" name="TextShape 19"/>
          <p:cNvSpPr txBox="1"/>
          <p:nvPr/>
        </p:nvSpPr>
        <p:spPr>
          <a:xfrm rot="18900000">
            <a:off x="6626880" y="5222880"/>
            <a:ext cx="10332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Pete</a:t>
            </a:r>
          </a:p>
        </p:txBody>
      </p:sp>
      <p:sp>
        <p:nvSpPr>
          <p:cNvPr id="1805" name="TextShape 20"/>
          <p:cNvSpPr txBox="1"/>
          <p:nvPr/>
        </p:nvSpPr>
        <p:spPr>
          <a:xfrm rot="18900000">
            <a:off x="7156800" y="536652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Tom</a:t>
            </a:r>
          </a:p>
        </p:txBody>
      </p:sp>
      <p:sp>
        <p:nvSpPr>
          <p:cNvPr id="1806" name="TextShape 21"/>
          <p:cNvSpPr txBox="1"/>
          <p:nvPr/>
        </p:nvSpPr>
        <p:spPr>
          <a:xfrm rot="18900000">
            <a:off x="7818120" y="5315760"/>
            <a:ext cx="7704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Victor</a:t>
            </a:r>
          </a:p>
        </p:txBody>
      </p:sp>
      <p:sp>
        <p:nvSpPr>
          <p:cNvPr id="1807" name="TextShape 22"/>
          <p:cNvSpPr txBox="1"/>
          <p:nvPr/>
        </p:nvSpPr>
        <p:spPr>
          <a:xfrm rot="18900000">
            <a:off x="8309520" y="536652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Zak</a:t>
            </a:r>
          </a:p>
        </p:txBody>
      </p:sp>
      <p:sp>
        <p:nvSpPr>
          <p:cNvPr id="1808" name="TextShape 23"/>
          <p:cNvSpPr txBox="1"/>
          <p:nvPr/>
        </p:nvSpPr>
        <p:spPr>
          <a:xfrm rot="18900000">
            <a:off x="4254120" y="4843800"/>
            <a:ext cx="8870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Cassie</a:t>
            </a:r>
          </a:p>
        </p:txBody>
      </p:sp>
      <p:sp>
        <p:nvSpPr>
          <p:cNvPr id="1809" name="TextShape 24"/>
          <p:cNvSpPr txBox="1"/>
          <p:nvPr/>
        </p:nvSpPr>
        <p:spPr>
          <a:xfrm rot="18900000">
            <a:off x="7157160" y="4848840"/>
            <a:ext cx="732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</a:t>
            </a:r>
          </a:p>
        </p:txBody>
      </p:sp>
      <p:sp>
        <p:nvSpPr>
          <p:cNvPr id="1810" name="TextShape 25"/>
          <p:cNvSpPr txBox="1"/>
          <p:nvPr/>
        </p:nvSpPr>
        <p:spPr>
          <a:xfrm>
            <a:off x="3610080" y="3675689"/>
            <a:ext cx="4738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a phonebook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f(x)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x[0] // </a:t>
            </a:r>
            <a:r>
              <a:rPr lang="en-US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first letter of the name</a:t>
            </a: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5411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Hash table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2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good hash function is essential for performance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basic requirement is that the function provides a uniform distribution of the hash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Non-uniform distribution means higher number of collisions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hash function is sometimes evaluated using empirical data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Usually the </a:t>
            </a: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calculated in 2 steps: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tmp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 f(x)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key = tmp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% N, where N is the size of the key space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457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Basic definitions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68279" y="1077480"/>
            <a:ext cx="10985400" cy="4805280"/>
          </a:xfrm>
        </p:spPr>
        <p:txBody>
          <a:bodyPr lIns="91440" tIns="45720" rIns="91440" bIns="45720"/>
          <a:lstStyle/>
          <a:p>
            <a:pPr lvl="1">
              <a:buSzPct val="100000"/>
              <a:buFont typeface="Arial" pitchFamily="34"/>
              <a:buChar char="•"/>
            </a:pPr>
            <a:r>
              <a:rPr lang="en-US"/>
              <a:t>A finite set of instructions that specify a sequence of operations to be carried out in order to solve a specific problem (or class of problems).</a:t>
            </a:r>
            <a:r>
              <a:rPr lang="bg-BG"/>
              <a:t> </a:t>
            </a:r>
            <a:r>
              <a:rPr lang="en-US"/>
              <a:t>It’s </a:t>
            </a:r>
            <a:r>
              <a:rPr lang="en-US" b="1" u="sng"/>
              <a:t>not</a:t>
            </a:r>
            <a:r>
              <a:rPr lang="en-US"/>
              <a:t> a recipe.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We require a finite number of instructions.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Each step must have only one interpretation.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We need a clear sequence.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Inputs and outputs have to be specified.</a:t>
            </a:r>
          </a:p>
          <a:p>
            <a:pPr lvl="1">
              <a:buSzPct val="100000"/>
              <a:buFont typeface="Arial" pitchFamily="34"/>
              <a:buChar char="•"/>
            </a:pPr>
            <a:r>
              <a:rPr lang="en-US"/>
              <a:t>Each instruction should be performed individually.</a:t>
            </a:r>
          </a:p>
          <a:p>
            <a:pPr lvl="1">
              <a:buSzPct val="100000"/>
              <a:buFont typeface="Arial" pitchFamily="34"/>
              <a:buChar char="•"/>
            </a:pPr>
            <a:endParaRPr lang="en-US"/>
          </a:p>
          <a:p>
            <a:pPr lvl="1">
              <a:buSzPct val="100000"/>
              <a:buFont typeface="Arial" pitchFamily="34"/>
              <a:buChar char="•"/>
            </a:pPr>
            <a:endParaRPr lang="en-US"/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  <a:p>
            <a:pPr marL="0" lvl="0" indent="0" hangingPunct="1">
              <a:spcBef>
                <a:spcPts val="1001"/>
              </a:spcBef>
              <a:buNone/>
            </a:pPr>
            <a:endParaRPr lang="en-US" sz="2400">
              <a:latin typeface="Arial" pitchFamily="18"/>
            </a:endParaRPr>
          </a:p>
        </p:txBody>
      </p:sp>
      <p:sp>
        <p:nvSpPr>
          <p:cNvPr id="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479D412-AB64-4C67-B17C-1341373EB81C}" type="slidenum"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Hash table – Use cases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4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Dictionaries</a:t>
            </a:r>
            <a:endParaRPr lang="en-US"/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Databases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Caches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representation (Python, Ruby)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Cryptography</a:t>
            </a:r>
            <a:endParaRPr lang="en-US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latin typeface="Arial"/>
                <a:cs typeface="Arial"/>
              </a:rPr>
              <a:t>Github</a:t>
            </a:r>
            <a:endParaRPr lang="en-US" sz="24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2552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Secure Hash Algorithm (SHA)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4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 do deduct original content from the hash (password storage for websites)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 to find a different content with the same hash result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Prevents loading of malicious sites and applications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Debian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software package authentication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Verifying transactions when dealing with </a:t>
            </a: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cryptocurrencies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e.g. </a:t>
            </a:r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Bitcoin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for SHA collision: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https://shattered.it/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969" y="3661750"/>
            <a:ext cx="2799911" cy="30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3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Graphs (not Grafs)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Definition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Algorithms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BFS traversal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DFS traversal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Minimum spanning tree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Dijkstra’s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shortest path algorithm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Use-cases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7" name="Picture 1816"/>
          <p:cNvPicPr/>
          <p:nvPr/>
        </p:nvPicPr>
        <p:blipFill>
          <a:blip r:embed="rId2"/>
          <a:stretch/>
        </p:blipFill>
        <p:spPr>
          <a:xfrm>
            <a:off x="6400800" y="1005840"/>
            <a:ext cx="4297680" cy="5214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585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Graph - Definition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9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set of objects that are in some sense “related” (a really informal description is “circles, connected with lines”)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objects are called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vertices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or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connections are called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edges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or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Edges may be directed or undirected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Nodes that are connected with an edge are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called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adjacent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or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neighbors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practical uses are countless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0" name="Picture 1819"/>
          <p:cNvPicPr/>
          <p:nvPr/>
        </p:nvPicPr>
        <p:blipFill>
          <a:blip r:embed="rId2"/>
          <a:stretch/>
        </p:blipFill>
        <p:spPr>
          <a:xfrm>
            <a:off x="7040520" y="2560320"/>
            <a:ext cx="440352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204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Weighted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2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edge is assigned a numerical value, called a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weight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price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graphs are used to model real-life scenarios, such as distances on a map or levels of difficulty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87" y="3036277"/>
            <a:ext cx="5838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7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Spanning tree of a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9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spanning tree of an </a:t>
            </a:r>
            <a:r>
              <a:rPr lang="en-US" sz="24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unweighted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graph G is a subset of G, which has all of G’s vertices with the minimum possible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umber of edges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spanning tree of an </a:t>
            </a:r>
            <a:r>
              <a:rPr lang="en-US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graph G is a subset of G, which has all of G’s vertices with the minimum possible sum of weights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50" y="3244589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87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Cycles in a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9" name="TextShape 2"/>
          <p:cNvSpPr txBox="1"/>
          <p:nvPr/>
        </p:nvSpPr>
        <p:spPr>
          <a:xfrm>
            <a:off x="377707" y="1297169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a trivial path with length 0 from every node to itself (a loop)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path in a graph is a finite sequence of edges which connect 2 vertices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edges is called the length of the path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cycle in a graph is a non-trivial path from n to itself</a:t>
            </a:r>
          </a:p>
        </p:txBody>
      </p:sp>
    </p:spTree>
    <p:extLst>
      <p:ext uri="{BB962C8B-B14F-4D97-AF65-F5344CB8AC3E}">
        <p14:creationId xmlns:p14="http://schemas.microsoft.com/office/powerpoint/2010/main" val="3360371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Bipartite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9" name="TextShape 2"/>
          <p:cNvSpPr txBox="1"/>
          <p:nvPr/>
        </p:nvSpPr>
        <p:spPr>
          <a:xfrm>
            <a:off x="377707" y="1297169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graph whose vertices can be divided into 2 independent sets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edge is connected to one node in U and one node in V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Express relations between 2 different classes of objects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Widely used in social network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53" y="3105346"/>
            <a:ext cx="3752654" cy="37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927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Connected and disconnected graphs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9" name="TextShape 2"/>
          <p:cNvSpPr txBox="1"/>
          <p:nvPr/>
        </p:nvSpPr>
        <p:spPr>
          <a:xfrm>
            <a:off x="377707" y="1297169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graph is connected if there is a path between every pair of vertices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connected graph has 1 connected component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graph may be disconnected but have a number of connected 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49" y="3342407"/>
            <a:ext cx="4030286" cy="27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4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Breadth First Search (BFS) traversal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4" name="TextShape 2"/>
          <p:cNvSpPr txBox="1"/>
          <p:nvPr/>
        </p:nvSpPr>
        <p:spPr>
          <a:xfrm>
            <a:off x="368280" y="1258478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t"/>
          <a:lstStyle/>
          <a:p>
            <a:pPr marL="431800" indent="-32385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Initialize all nodes as “not visited”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Create an empty queue of nodes – Q and push the starting node in it</a:t>
            </a:r>
            <a:endParaRPr lang="en-US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431800" indent="-32385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 Q is not empty: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107950"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Pop a node from the queue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107950">
              <a:buClr>
                <a:srgbClr val="000000"/>
              </a:buClr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Mark the popped node as “visited” 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107950">
              <a:buClr>
                <a:srgbClr val="000000"/>
              </a:buClr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Push all of its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neighbours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into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</a:t>
            </a:r>
            <a:endParaRPr lang="en-US" sz="2400" spc="-1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65150" indent="-457200">
              <a:buClr>
                <a:srgbClr val="000000"/>
              </a:buClr>
              <a:buFont typeface="+mj-lt"/>
              <a:buAutoNum type="arabicPeriod" startAt="4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order of “visiting” is the order of the BFS traversal</a:t>
            </a:r>
            <a:endParaRPr lang="en-US" sz="2400" b="0" strike="noStrike" spc="-1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1411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Asymptotic analysis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1D2BB9E-E6ED-4551-8F4B-81BDCACAA9C3}" type="slidenum">
              <a:t>7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5039" y="2690640"/>
            <a:ext cx="4981680" cy="3533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The design should consider that there are multiple solutions, but there’s some tradeoff between them.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Create an efficient algorithm that uses optimally the resources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Function like 2</a:t>
            </a:r>
            <a:r>
              <a:rPr lang="en-US" sz="2000" b="0" i="0" u="none" strike="noStrike" kern="1200" cap="none" spc="0" baseline="300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n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is not even worth it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BFS traversal - applications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6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Gives the shortest path and the spanning tree for unweighted graph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Peer-to-peer networks (BitTorrent) – Finds the nearest neighbours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Social networking – Finds closest relatives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Broadcasting in network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lot more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7" name="Picture 1826"/>
          <p:cNvPicPr/>
          <p:nvPr/>
        </p:nvPicPr>
        <p:blipFill>
          <a:blip r:embed="rId2"/>
          <a:stretch/>
        </p:blipFill>
        <p:spPr>
          <a:xfrm>
            <a:off x="6217920" y="2926080"/>
            <a:ext cx="5303520" cy="3479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428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Depth First Search (DFS) traversal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9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Execute DFS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(s)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 the starting node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 “visited”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every “unvisited”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neighbour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node 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execute DFS</a:t>
            </a: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(n)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Honestly, that’s it!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00" y="377406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TextShape 1"/>
          <p:cNvSpPr txBox="1"/>
          <p:nvPr/>
        </p:nvSpPr>
        <p:spPr>
          <a:xfrm>
            <a:off x="368280" y="187200"/>
            <a:ext cx="10083600" cy="8028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C3D6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DFS traversal - applications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1" name="TextShape 2"/>
          <p:cNvSpPr txBox="1"/>
          <p:nvPr/>
        </p:nvSpPr>
        <p:spPr>
          <a:xfrm>
            <a:off x="368280" y="1371600"/>
            <a:ext cx="10985040" cy="480492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Solving puzzles with only one solution (Mazes)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finding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Detecting cycles in a graph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Minimum spanning tree for unweighted graph</a:t>
            </a:r>
          </a:p>
        </p:txBody>
      </p:sp>
      <p:pic>
        <p:nvPicPr>
          <p:cNvPr id="1832" name="Picture 1831"/>
          <p:cNvPicPr/>
          <p:nvPr/>
        </p:nvPicPr>
        <p:blipFill>
          <a:blip r:embed="rId2"/>
          <a:stretch/>
        </p:blipFill>
        <p:spPr>
          <a:xfrm>
            <a:off x="2818800" y="3284280"/>
            <a:ext cx="6554160" cy="3573720"/>
          </a:xfrm>
          <a:prstGeom prst="rect">
            <a:avLst/>
          </a:prstGeom>
          <a:ln>
            <a:noFill/>
          </a:ln>
        </p:spPr>
      </p:pic>
      <p:cxnSp>
        <p:nvCxnSpPr>
          <p:cNvPr id="1833" name="Line 3"/>
          <p:cNvCxnSpPr>
            <a:stCxn id="1832" idx="3"/>
            <a:endCxn id="1832" idx="3"/>
          </p:cNvCxnSpPr>
          <p:nvPr/>
        </p:nvCxnSpPr>
        <p:spPr>
          <a:xfrm>
            <a:off x="9372960" y="507096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</p:spTree>
    <p:extLst>
      <p:ext uri="{BB962C8B-B14F-4D97-AF65-F5344CB8AC3E}">
        <p14:creationId xmlns:p14="http://schemas.microsoft.com/office/powerpoint/2010/main" val="17867851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Dijkstra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1FC2BB4-4BDE-45E0-A046-2904DDD8C7EB}" type="slidenum">
              <a:t>73</a:t>
            </a:fld>
            <a:endParaRPr lang="en-US"/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7" name="Picture 2" descr="Ð ÐµÐ·ÑÐ»ÑÐ°Ñ Ñ Ð¸Ð·Ð¾Ð±ÑÐ°Ð¶ÐµÐ½Ð¸Ðµ Ð·Ð° algorithm funny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01360" y="950760"/>
            <a:ext cx="6982920" cy="52664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 err="1"/>
              <a:t>Dijkstra’s</a:t>
            </a:r>
            <a:r>
              <a:rPr lang="en-US"/>
              <a:t> algorithm for finding the shortest path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1FC2BB4-4BDE-45E0-A046-2904DDD8C7EB}" type="slidenum">
              <a:t>74</a:t>
            </a:fld>
            <a:endParaRPr lang="en-US"/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9" y="990360"/>
            <a:ext cx="4794261" cy="2377578"/>
          </a:xfrm>
          <a:prstGeom prst="rect">
            <a:avLst/>
          </a:prstGeom>
        </p:spPr>
      </p:pic>
      <p:sp>
        <p:nvSpPr>
          <p:cNvPr id="12" name="Текстово поле 11"/>
          <p:cNvSpPr txBox="1"/>
          <p:nvPr/>
        </p:nvSpPr>
        <p:spPr>
          <a:xfrm>
            <a:off x="2735580" y="11811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437580" y="28956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20" name="Текстово поле 19"/>
          <p:cNvSpPr txBox="1"/>
          <p:nvPr/>
        </p:nvSpPr>
        <p:spPr>
          <a:xfrm>
            <a:off x="1485900" y="28956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24" name="Текстово поле 23"/>
          <p:cNvSpPr txBox="1"/>
          <p:nvPr/>
        </p:nvSpPr>
        <p:spPr>
          <a:xfrm>
            <a:off x="1767840" y="187452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25" name="Текстово поле 24"/>
          <p:cNvSpPr txBox="1"/>
          <p:nvPr/>
        </p:nvSpPr>
        <p:spPr>
          <a:xfrm>
            <a:off x="3324220" y="28956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26" name="Текстово поле 25"/>
          <p:cNvSpPr txBox="1"/>
          <p:nvPr/>
        </p:nvSpPr>
        <p:spPr>
          <a:xfrm>
            <a:off x="3350281" y="194002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27" name="Текстово поле 26"/>
          <p:cNvSpPr txBox="1"/>
          <p:nvPr/>
        </p:nvSpPr>
        <p:spPr>
          <a:xfrm>
            <a:off x="4630441" y="2707856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pic>
        <p:nvPicPr>
          <p:cNvPr id="29" name="Картина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27" y="978692"/>
            <a:ext cx="4794261" cy="2377578"/>
          </a:xfrm>
          <a:prstGeom prst="rect">
            <a:avLst/>
          </a:prstGeom>
        </p:spPr>
      </p:pic>
      <p:sp>
        <p:nvSpPr>
          <p:cNvPr id="30" name="Текстово поле 29"/>
          <p:cNvSpPr txBox="1"/>
          <p:nvPr/>
        </p:nvSpPr>
        <p:spPr>
          <a:xfrm>
            <a:off x="8748528" y="116943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Текстово поле 30"/>
          <p:cNvSpPr txBox="1"/>
          <p:nvPr/>
        </p:nvSpPr>
        <p:spPr>
          <a:xfrm>
            <a:off x="6450528" y="288393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2" name="Текстово поле 31"/>
          <p:cNvSpPr txBox="1"/>
          <p:nvPr/>
        </p:nvSpPr>
        <p:spPr>
          <a:xfrm>
            <a:off x="7498848" y="288393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33" name="Текстово поле 32"/>
          <p:cNvSpPr txBox="1"/>
          <p:nvPr/>
        </p:nvSpPr>
        <p:spPr>
          <a:xfrm>
            <a:off x="7780788" y="186285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Текстово поле 33"/>
          <p:cNvSpPr txBox="1"/>
          <p:nvPr/>
        </p:nvSpPr>
        <p:spPr>
          <a:xfrm>
            <a:off x="9337168" y="288393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35" name="Текстово поле 34"/>
          <p:cNvSpPr txBox="1"/>
          <p:nvPr/>
        </p:nvSpPr>
        <p:spPr>
          <a:xfrm>
            <a:off x="9363229" y="1928354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36" name="Текстово поле 35"/>
          <p:cNvSpPr txBox="1"/>
          <p:nvPr/>
        </p:nvSpPr>
        <p:spPr>
          <a:xfrm>
            <a:off x="10643389" y="269618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pic>
        <p:nvPicPr>
          <p:cNvPr id="37" name="Картина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9" y="3558678"/>
            <a:ext cx="4794261" cy="2377578"/>
          </a:xfrm>
          <a:prstGeom prst="rect">
            <a:avLst/>
          </a:prstGeom>
        </p:spPr>
      </p:pic>
      <p:sp>
        <p:nvSpPr>
          <p:cNvPr id="38" name="Текстово поле 37"/>
          <p:cNvSpPr txBox="1"/>
          <p:nvPr/>
        </p:nvSpPr>
        <p:spPr>
          <a:xfrm>
            <a:off x="2735580" y="37494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39" name="Текстово поле 38"/>
          <p:cNvSpPr txBox="1"/>
          <p:nvPr/>
        </p:nvSpPr>
        <p:spPr>
          <a:xfrm>
            <a:off x="437580" y="54639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40" name="Текстово поле 39"/>
          <p:cNvSpPr txBox="1"/>
          <p:nvPr/>
        </p:nvSpPr>
        <p:spPr>
          <a:xfrm>
            <a:off x="1243361" y="5511664"/>
            <a:ext cx="89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 = 2+1</a:t>
            </a:r>
          </a:p>
          <a:p>
            <a:r>
              <a:rPr lang="en-US" strike="sngStrike">
                <a:solidFill>
                  <a:srgbClr val="FF0000"/>
                </a:solidFill>
              </a:rPr>
              <a:t>6 = 3+3</a:t>
            </a:r>
          </a:p>
        </p:txBody>
      </p:sp>
      <p:sp>
        <p:nvSpPr>
          <p:cNvPr id="41" name="Текстово поле 40"/>
          <p:cNvSpPr txBox="1"/>
          <p:nvPr/>
        </p:nvSpPr>
        <p:spPr>
          <a:xfrm>
            <a:off x="1767840" y="444283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42" name="Текстово поле 41"/>
          <p:cNvSpPr txBox="1"/>
          <p:nvPr/>
        </p:nvSpPr>
        <p:spPr>
          <a:xfrm>
            <a:off x="3324220" y="54639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sp>
        <p:nvSpPr>
          <p:cNvPr id="43" name="Текстово поле 42"/>
          <p:cNvSpPr txBox="1"/>
          <p:nvPr/>
        </p:nvSpPr>
        <p:spPr>
          <a:xfrm>
            <a:off x="3433821" y="4256097"/>
            <a:ext cx="86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7=5+2</a:t>
            </a:r>
          </a:p>
          <a:p>
            <a:r>
              <a:rPr lang="en-US" strike="sngStrike">
                <a:solidFill>
                  <a:srgbClr val="FF0000"/>
                </a:solidFill>
              </a:rPr>
              <a:t>8=2+6</a:t>
            </a:r>
          </a:p>
        </p:txBody>
      </p:sp>
      <p:sp>
        <p:nvSpPr>
          <p:cNvPr id="44" name="Текстово поле 43"/>
          <p:cNvSpPr txBox="1"/>
          <p:nvPr/>
        </p:nvSpPr>
        <p:spPr>
          <a:xfrm>
            <a:off x="4630441" y="5276174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∞</a:t>
            </a:r>
          </a:p>
        </p:txBody>
      </p:sp>
      <p:pic>
        <p:nvPicPr>
          <p:cNvPr id="45" name="Картина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27" y="3558678"/>
            <a:ext cx="4794261" cy="2377578"/>
          </a:xfrm>
          <a:prstGeom prst="rect">
            <a:avLst/>
          </a:prstGeom>
        </p:spPr>
      </p:pic>
      <p:sp>
        <p:nvSpPr>
          <p:cNvPr id="46" name="Текстово поле 45"/>
          <p:cNvSpPr txBox="1"/>
          <p:nvPr/>
        </p:nvSpPr>
        <p:spPr>
          <a:xfrm>
            <a:off x="8748528" y="37494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47" name="Текстово поле 46"/>
          <p:cNvSpPr txBox="1"/>
          <p:nvPr/>
        </p:nvSpPr>
        <p:spPr>
          <a:xfrm>
            <a:off x="6450528" y="54639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48" name="Текстово поле 47"/>
          <p:cNvSpPr txBox="1"/>
          <p:nvPr/>
        </p:nvSpPr>
        <p:spPr>
          <a:xfrm>
            <a:off x="7551342" y="5530578"/>
            <a:ext cx="26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49" name="Текстово поле 48"/>
          <p:cNvSpPr txBox="1"/>
          <p:nvPr/>
        </p:nvSpPr>
        <p:spPr>
          <a:xfrm>
            <a:off x="7780788" y="444283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50" name="Текстово поле 49"/>
          <p:cNvSpPr txBox="1"/>
          <p:nvPr/>
        </p:nvSpPr>
        <p:spPr>
          <a:xfrm>
            <a:off x="8997293" y="5533632"/>
            <a:ext cx="7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7=3+4</a:t>
            </a:r>
          </a:p>
          <a:p>
            <a:r>
              <a:rPr lang="en-US" strike="sngStrike">
                <a:solidFill>
                  <a:srgbClr val="FF0000"/>
                </a:solidFill>
              </a:rPr>
              <a:t>8=7+1</a:t>
            </a:r>
          </a:p>
        </p:txBody>
      </p:sp>
      <p:sp>
        <p:nvSpPr>
          <p:cNvPr id="51" name="Текстово поле 50"/>
          <p:cNvSpPr txBox="1"/>
          <p:nvPr/>
        </p:nvSpPr>
        <p:spPr>
          <a:xfrm>
            <a:off x="9363229" y="4508340"/>
            <a:ext cx="33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52" name="Текстово поле 51"/>
          <p:cNvSpPr txBox="1"/>
          <p:nvPr/>
        </p:nvSpPr>
        <p:spPr>
          <a:xfrm>
            <a:off x="10643389" y="5276174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56" name="Съединител &quot;права стрелка&quot; 55"/>
          <p:cNvCxnSpPr>
            <a:stCxn id="8" idx="3"/>
            <a:endCxn id="29" idx="1"/>
          </p:cNvCxnSpPr>
          <p:nvPr/>
        </p:nvCxnSpPr>
        <p:spPr>
          <a:xfrm flipV="1">
            <a:off x="5162540" y="2167481"/>
            <a:ext cx="1218687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Съединител &quot;права стрелка&quot; 56"/>
          <p:cNvCxnSpPr/>
          <p:nvPr/>
        </p:nvCxnSpPr>
        <p:spPr>
          <a:xfrm flipH="1">
            <a:off x="5209367" y="3001671"/>
            <a:ext cx="1171024" cy="74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ъединител &quot;права стрелка&quot; 65"/>
          <p:cNvCxnSpPr>
            <a:stCxn id="37" idx="3"/>
            <a:endCxn id="45" idx="1"/>
          </p:cNvCxnSpPr>
          <p:nvPr/>
        </p:nvCxnSpPr>
        <p:spPr>
          <a:xfrm>
            <a:off x="5162540" y="4747467"/>
            <a:ext cx="1218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екстово поле 70"/>
          <p:cNvSpPr txBox="1"/>
          <p:nvPr/>
        </p:nvSpPr>
        <p:spPr>
          <a:xfrm>
            <a:off x="10620878" y="5091508"/>
            <a:ext cx="91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11=7+4</a:t>
            </a:r>
          </a:p>
        </p:txBody>
      </p:sp>
    </p:spTree>
    <p:extLst>
      <p:ext uri="{BB962C8B-B14F-4D97-AF65-F5344CB8AC3E}">
        <p14:creationId xmlns:p14="http://schemas.microsoft.com/office/powerpoint/2010/main" val="1928988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 err="1"/>
              <a:t>Dijkstra’s</a:t>
            </a:r>
            <a:r>
              <a:rPr lang="en-US"/>
              <a:t> algorithm for finding the shortest path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1FC2BB4-4BDE-45E0-A046-2904DDD8C7EB}" type="slidenum">
              <a:t>75</a:t>
            </a:fld>
            <a:endParaRPr lang="en-US"/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3" name="Картина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9" y="3305908"/>
            <a:ext cx="5627400" cy="2790750"/>
          </a:xfrm>
          <a:prstGeom prst="rect">
            <a:avLst/>
          </a:prstGeom>
        </p:spPr>
      </p:pic>
      <p:sp>
        <p:nvSpPr>
          <p:cNvPr id="54" name="TextShape 2"/>
          <p:cNvSpPr txBox="1"/>
          <p:nvPr/>
        </p:nvSpPr>
        <p:spPr>
          <a:xfrm>
            <a:off x="368280" y="1371600"/>
            <a:ext cx="10985040" cy="1934308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result number stored for the target node is the shortest path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a bonus, the algorithm also gives the shortest path to any node in between the starting node and the target node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path as long as </a:t>
            </a:r>
            <a:r>
              <a:rPr lang="en-US" sz="2400"/>
              <a:t>∞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cannot be reached (disconnected graph)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Текстово поле 54"/>
          <p:cNvSpPr txBox="1"/>
          <p:nvPr/>
        </p:nvSpPr>
        <p:spPr>
          <a:xfrm>
            <a:off x="6436151" y="357357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8" name="Текстово поле 57"/>
          <p:cNvSpPr txBox="1"/>
          <p:nvPr/>
        </p:nvSpPr>
        <p:spPr>
          <a:xfrm>
            <a:off x="3423321" y="562511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59" name="Текстово поле 58"/>
          <p:cNvSpPr txBox="1"/>
          <p:nvPr/>
        </p:nvSpPr>
        <p:spPr>
          <a:xfrm>
            <a:off x="4668191" y="562511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5044499" y="4411772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6806819" y="4465783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62" name="Текстово поле 61"/>
          <p:cNvSpPr txBox="1"/>
          <p:nvPr/>
        </p:nvSpPr>
        <p:spPr>
          <a:xfrm>
            <a:off x="6806819" y="562511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65" name="Текстово поле 64"/>
          <p:cNvSpPr txBox="1"/>
          <p:nvPr/>
        </p:nvSpPr>
        <p:spPr>
          <a:xfrm>
            <a:off x="8177657" y="4978779"/>
            <a:ext cx="10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/>
              <a:t>11</a:t>
            </a:r>
          </a:p>
          <a:p>
            <a:r>
              <a:rPr lang="en-US">
                <a:solidFill>
                  <a:srgbClr val="00B050"/>
                </a:solidFill>
              </a:rPr>
              <a:t>9</a:t>
            </a:r>
            <a:r>
              <a:rPr lang="en-US"/>
              <a:t> = 7 + 2</a:t>
            </a:r>
          </a:p>
        </p:txBody>
      </p:sp>
    </p:spTree>
    <p:extLst>
      <p:ext uri="{BB962C8B-B14F-4D97-AF65-F5344CB8AC3E}">
        <p14:creationId xmlns:p14="http://schemas.microsoft.com/office/powerpoint/2010/main" val="1550179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Bonus: A* algorithm for finding the shortest path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1FC2BB4-4BDE-45E0-A046-2904DDD8C7EB}" type="slidenum">
              <a:t>76</a:t>
            </a:fld>
            <a:endParaRPr lang="en-US"/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41" y="2098937"/>
            <a:ext cx="3132939" cy="3132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484" y="5448693"/>
            <a:ext cx="262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Dijkstra’s</a:t>
            </a:r>
            <a:r>
              <a:rPr lang="en-US"/>
              <a:t> algorithm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7163" y="5448693"/>
            <a:ext cx="262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A*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99" y="2098936"/>
            <a:ext cx="3132940" cy="31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2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Resources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13F7950-B574-4BE5-B6C9-5E36C6008185}" type="slidenum">
              <a:t>77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734652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621000" y="1518119"/>
            <a:ext cx="6150599" cy="1477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dandree2@visteon.com</a:t>
            </a:r>
          </a:p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ktodoro2@visteon.com</a:t>
            </a:r>
          </a:p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</a:pPr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Engineering Academy Crew</a:t>
            </a:r>
          </a:p>
          <a:p>
            <a:pPr marL="285840" marR="0" lvl="0" indent="-285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</a:pPr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440" y="1518119"/>
            <a:ext cx="4061520" cy="40615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Before we continue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983D1A0-076F-4F4A-88C1-6CCE50E18CCE}" type="slidenum">
              <a:t>8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The program can make the algorithm look poor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The result depends on hardware for benchmarking, OS, programing language and etc.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The choice of the test data may influence the algorithm’s behaviour</a:t>
            </a: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30440" y="2455200"/>
            <a:ext cx="5391000" cy="405755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8279" y="187200"/>
            <a:ext cx="10083960" cy="803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/>
            <a:r>
              <a:rPr lang="en-US"/>
              <a:t>So what’s asymptotic and what’s analysis?</a:t>
            </a: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05D9BD-F029-4937-ADA5-B242E1990518}" type="slidenum">
              <a:t>9</a:t>
            </a:fld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368279" y="1073880"/>
            <a:ext cx="11449080" cy="5409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228600" marR="0" lvl="0" indent="-22860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22200" y="950760"/>
            <a:ext cx="8499600" cy="52736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AutoShape 2" descr="Living Alone Algorithm"/>
          <p:cNvSpPr/>
          <p:nvPr/>
        </p:nvSpPr>
        <p:spPr>
          <a:xfrm>
            <a:off x="155520" y="-144360"/>
            <a:ext cx="304920" cy="304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68279" y="1077480"/>
            <a:ext cx="10985400" cy="4805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685165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Complexity analysis 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– systematic study of the cost for a computation, measured either in time units, operations performed or in the amount of required storage space.</a:t>
            </a:r>
            <a:endParaRPr lang="en-US"/>
          </a:p>
          <a:p>
            <a:pPr marL="685165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Algorithm analysis 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– produces a function, for example O(N), which measures the complexity.</a:t>
            </a:r>
            <a:endParaRPr lang="en-US" sz="2000" b="0" i="0" u="none" strike="noStrike" kern="1200" cap="none" spc="0" baseline="0">
              <a:solidFill>
                <a:srgbClr val="000000"/>
              </a:solidFill>
              <a:latin typeface="Arial" pitchFamily="18"/>
              <a:ea typeface="Noto Sans CJK SC Regular" pitchFamily="2"/>
              <a:cs typeface="Arial"/>
            </a:endParaRPr>
          </a:p>
          <a:p>
            <a:pPr marL="685165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r>
              <a:rPr lang="en-US" sz="20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Order of magnitude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-&gt; </a:t>
            </a:r>
            <a:r>
              <a:rPr lang="en-US" sz="20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asymptotic analysis</a:t>
            </a:r>
            <a:r>
              <a: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Noto Sans CJK SC Regular" pitchFamily="2"/>
                <a:cs typeface="FreeSans" pitchFamily="2"/>
              </a:rPr>
              <a:t> – analysis of O(N) to determine the general complexity category:</a:t>
            </a:r>
            <a:endParaRPr lang="en-US" sz="2000" b="0" i="0" u="none" strike="noStrike" kern="1200" cap="none" spc="0" baseline="0">
              <a:solidFill>
                <a:srgbClr val="000000"/>
              </a:solidFill>
              <a:latin typeface="Arial" pitchFamily="18"/>
              <a:ea typeface="Noto Sans CJK SC Regular" pitchFamily="2"/>
              <a:cs typeface="Arial"/>
            </a:endParaRPr>
          </a:p>
          <a:p>
            <a: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</a:pPr>
            <a:endParaRPr lang="en-US" sz="20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0880" y="3101039"/>
            <a:ext cx="5304239" cy="33674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ster1-1_Visteon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2-2_Visteon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07B29C993FE4EA11779F64BFDF8B8" ma:contentTypeVersion="4" ma:contentTypeDescription="Create a new document." ma:contentTypeScope="" ma:versionID="e7098ef542440c2850d948a38a0efb67">
  <xsd:schema xmlns:xsd="http://www.w3.org/2001/XMLSchema" xmlns:xs="http://www.w3.org/2001/XMLSchema" xmlns:p="http://schemas.microsoft.com/office/2006/metadata/properties" xmlns:ns2="9a275096-7945-45fd-acb0-e15f141ed0cc" xmlns:ns3="bc65fb00-c786-4b8c-8e7c-847d083990fc" targetNamespace="http://schemas.microsoft.com/office/2006/metadata/properties" ma:root="true" ma:fieldsID="3bb5c09928108f0d6d4379bc209347fc" ns2:_="" ns3:_="">
    <xsd:import namespace="9a275096-7945-45fd-acb0-e15f141ed0cc"/>
    <xsd:import namespace="bc65fb00-c786-4b8c-8e7c-847d08399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75096-7945-45fd-acb0-e15f141ed0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5fb00-c786-4b8c-8e7c-847d08399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64E2C0-5CBA-4B17-A942-C214CD3B8F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37CCF-4DBE-4F49-8D65-12623542E3D9}">
  <ds:schemaRefs>
    <ds:schemaRef ds:uri="9a275096-7945-45fd-acb0-e15f141ed0cc"/>
    <ds:schemaRef ds:uri="bc65fb00-c786-4b8c-8e7c-847d083990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49BF76F-45AC-4B36-BBB7-59DF517D28AD}">
  <ds:schemaRefs>
    <ds:schemaRef ds:uri="9a275096-7945-45fd-acb0-e15f141ed0cc"/>
    <ds:schemaRef ds:uri="bc65fb00-c786-4b8c-8e7c-847d083990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3627</Words>
  <Application>Microsoft Office PowerPoint</Application>
  <PresentationFormat>Widescreen</PresentationFormat>
  <Paragraphs>880</Paragraphs>
  <Slides>77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Symbol</vt:lpstr>
      <vt:lpstr>Times New Roman</vt:lpstr>
      <vt:lpstr>Wingdings</vt:lpstr>
      <vt:lpstr>Master1-1_Visteon-Theme</vt:lpstr>
      <vt:lpstr>Master2-2_Visteon-Theme</vt:lpstr>
      <vt:lpstr>Algorithms and data structures</vt:lpstr>
      <vt:lpstr>Agenda</vt:lpstr>
      <vt:lpstr>Asymptotic analysis</vt:lpstr>
      <vt:lpstr>Let’s begin</vt:lpstr>
      <vt:lpstr>Basic definitions</vt:lpstr>
      <vt:lpstr>Basic definitions</vt:lpstr>
      <vt:lpstr>Asymptotic analysis</vt:lpstr>
      <vt:lpstr>Before we continue</vt:lpstr>
      <vt:lpstr>So what’s asymptotic and what’s analysis?</vt:lpstr>
      <vt:lpstr>Asymptotic analysis</vt:lpstr>
      <vt:lpstr>If you still don’t get it:</vt:lpstr>
      <vt:lpstr>If you still don’t get it:</vt:lpstr>
      <vt:lpstr>What’s asymptotic? What’s analysis?</vt:lpstr>
      <vt:lpstr>What do we target?</vt:lpstr>
      <vt:lpstr>Fundamentals of  algorithm analysis</vt:lpstr>
      <vt:lpstr>Let’s sum-up</vt:lpstr>
      <vt:lpstr>Sorting… good</vt:lpstr>
      <vt:lpstr>Sorting… how</vt:lpstr>
      <vt:lpstr>Sorting… how</vt:lpstr>
      <vt:lpstr>Sorting… how</vt:lpstr>
      <vt:lpstr>Bubble Sort</vt:lpstr>
      <vt:lpstr>Bubble Sort</vt:lpstr>
      <vt:lpstr>Quick Sort</vt:lpstr>
      <vt:lpstr>Merge Sort</vt:lpstr>
      <vt:lpstr>Summary</vt:lpstr>
      <vt:lpstr>Homework</vt:lpstr>
      <vt:lpstr>Basic data structures</vt:lpstr>
      <vt:lpstr>Data Structures</vt:lpstr>
      <vt:lpstr>Array</vt:lpstr>
      <vt:lpstr>Array</vt:lpstr>
      <vt:lpstr>Linked list</vt:lpstr>
      <vt:lpstr>Linked list (Singly Linked List)</vt:lpstr>
      <vt:lpstr>Doubly Linked List</vt:lpstr>
      <vt:lpstr>Stack</vt:lpstr>
      <vt:lpstr>Queue</vt:lpstr>
      <vt:lpstr>Circular Queue</vt:lpstr>
      <vt:lpstr>Binary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</vt:lpstr>
      <vt:lpstr>Dijkstra’s algorithm for finding the shortest path</vt:lpstr>
      <vt:lpstr>Dijkstra’s algorithm for finding the shortest path</vt:lpstr>
      <vt:lpstr>Bonus: A* algorithm for finding the shortest path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Cornerstone Learning</dc:title>
  <dc:creator>Dimitrova, Mariana Georgieva (M.)</dc:creator>
  <cp:lastModifiedBy>Andreev, Desislav (D.)</cp:lastModifiedBy>
  <cp:revision>61</cp:revision>
  <cp:lastPrinted>2018-06-08T14:06:44Z</cp:lastPrinted>
  <dcterms:created xsi:type="dcterms:W3CDTF">2018-04-03T12:03:30Z</dcterms:created>
  <dcterms:modified xsi:type="dcterms:W3CDTF">2018-12-06T14:24:35Z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0x010100FAE07B29C993FE4EA11779F64BFDF8B8</vt:lpwstr>
  </property>
</Properties>
</file>